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525" r:id="rId5"/>
    <p:sldId id="258" r:id="rId6"/>
    <p:sldId id="527" r:id="rId7"/>
    <p:sldId id="517" r:id="rId8"/>
    <p:sldId id="877" r:id="rId9"/>
    <p:sldId id="893" r:id="rId10"/>
    <p:sldId id="876" r:id="rId11"/>
    <p:sldId id="875" r:id="rId12"/>
    <p:sldId id="528" r:id="rId13"/>
    <p:sldId id="530" r:id="rId14"/>
    <p:sldId id="529" r:id="rId15"/>
    <p:sldId id="878" r:id="rId16"/>
    <p:sldId id="879" r:id="rId17"/>
    <p:sldId id="531" r:id="rId18"/>
    <p:sldId id="532" r:id="rId19"/>
    <p:sldId id="880" r:id="rId20"/>
    <p:sldId id="894" r:id="rId21"/>
    <p:sldId id="881" r:id="rId22"/>
    <p:sldId id="882" r:id="rId23"/>
    <p:sldId id="897" r:id="rId24"/>
    <p:sldId id="898" r:id="rId25"/>
    <p:sldId id="899" r:id="rId26"/>
    <p:sldId id="900" r:id="rId27"/>
    <p:sldId id="901" r:id="rId28"/>
    <p:sldId id="902" r:id="rId29"/>
    <p:sldId id="903" r:id="rId30"/>
    <p:sldId id="883" r:id="rId31"/>
    <p:sldId id="886" r:id="rId32"/>
    <p:sldId id="904" r:id="rId33"/>
    <p:sldId id="905" r:id="rId34"/>
    <p:sldId id="889" r:id="rId35"/>
    <p:sldId id="884" r:id="rId36"/>
    <p:sldId id="885" r:id="rId37"/>
    <p:sldId id="887" r:id="rId38"/>
    <p:sldId id="895" r:id="rId39"/>
    <p:sldId id="888" r:id="rId40"/>
    <p:sldId id="890" r:id="rId41"/>
    <p:sldId id="891" r:id="rId42"/>
    <p:sldId id="896" r:id="rId43"/>
    <p:sldId id="892" r:id="rId44"/>
    <p:sldId id="275" r:id="rId45"/>
    <p:sldId id="534" r:id="rId46"/>
    <p:sldId id="874" r:id="rId47"/>
    <p:sldId id="536" r:id="rId48"/>
    <p:sldId id="533" r:id="rId49"/>
    <p:sldId id="873" r:id="rId50"/>
    <p:sldId id="856" r:id="rId51"/>
    <p:sldId id="857" r:id="rId52"/>
    <p:sldId id="535" r:id="rId5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EF8AE-A73F-4FC5-9F55-2A433A1D571E}" v="1" dt="2024-01-29T19:33:58.346"/>
    <p1510:client id="{660EAA6E-E1B4-5E94-2E25-8091831DFBA4}" v="236" dt="2024-01-29T15:43:00.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704" autoAdjust="0"/>
  </p:normalViewPr>
  <p:slideViewPr>
    <p:cSldViewPr snapToGrid="0">
      <p:cViewPr varScale="1">
        <p:scale>
          <a:sx n="144" d="100"/>
          <a:sy n="144" d="100"/>
        </p:scale>
        <p:origin x="1816" y="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158975fdfac9f9846e7282325b41da1fbc1dd6a79d9ed76f8ae52c9096f37fb::" providerId="AD" clId="Web-{660EAA6E-E1B4-5E94-2E25-8091831DFBA4}"/>
    <pc:docChg chg="addSld modSld">
      <pc:chgData name="Guest User" userId="S::urn:spo:anon#3158975fdfac9f9846e7282325b41da1fbc1dd6a79d9ed76f8ae52c9096f37fb::" providerId="AD" clId="Web-{660EAA6E-E1B4-5E94-2E25-8091831DFBA4}" dt="2024-01-29T15:43:00.516" v="159" actId="20577"/>
      <pc:docMkLst>
        <pc:docMk/>
      </pc:docMkLst>
      <pc:sldChg chg="modSp">
        <pc:chgData name="Guest User" userId="S::urn:spo:anon#3158975fdfac9f9846e7282325b41da1fbc1dd6a79d9ed76f8ae52c9096f37fb::" providerId="AD" clId="Web-{660EAA6E-E1B4-5E94-2E25-8091831DFBA4}" dt="2024-01-29T14:53:41.383" v="1" actId="14100"/>
        <pc:sldMkLst>
          <pc:docMk/>
          <pc:sldMk cId="2699434518" sldId="531"/>
        </pc:sldMkLst>
        <pc:picChg chg="mod">
          <ac:chgData name="Guest User" userId="S::urn:spo:anon#3158975fdfac9f9846e7282325b41da1fbc1dd6a79d9ed76f8ae52c9096f37fb::" providerId="AD" clId="Web-{660EAA6E-E1B4-5E94-2E25-8091831DFBA4}" dt="2024-01-29T14:53:41.383" v="1" actId="14100"/>
          <ac:picMkLst>
            <pc:docMk/>
            <pc:sldMk cId="2699434518" sldId="531"/>
            <ac:picMk id="3" creationId="{D3C7FA61-D305-F1C2-58F3-087FF317F6A3}"/>
          </ac:picMkLst>
        </pc:picChg>
      </pc:sldChg>
      <pc:sldChg chg="modSp">
        <pc:chgData name="Guest User" userId="S::urn:spo:anon#3158975fdfac9f9846e7282325b41da1fbc1dd6a79d9ed76f8ae52c9096f37fb::" providerId="AD" clId="Web-{660EAA6E-E1B4-5E94-2E25-8091831DFBA4}" dt="2024-01-29T14:57:00.952" v="21" actId="14100"/>
        <pc:sldMkLst>
          <pc:docMk/>
          <pc:sldMk cId="1719112873" sldId="881"/>
        </pc:sldMkLst>
        <pc:spChg chg="mod">
          <ac:chgData name="Guest User" userId="S::urn:spo:anon#3158975fdfac9f9846e7282325b41da1fbc1dd6a79d9ed76f8ae52c9096f37fb::" providerId="AD" clId="Web-{660EAA6E-E1B4-5E94-2E25-8091831DFBA4}" dt="2024-01-29T14:56:33.888" v="16" actId="1076"/>
          <ac:spMkLst>
            <pc:docMk/>
            <pc:sldMk cId="1719112873" sldId="881"/>
            <ac:spMk id="2" creationId="{CE1122B0-C3D8-42A0-C5FE-72C18BAA43AB}"/>
          </ac:spMkLst>
        </pc:spChg>
        <pc:spChg chg="mod">
          <ac:chgData name="Guest User" userId="S::urn:spo:anon#3158975fdfac9f9846e7282325b41da1fbc1dd6a79d9ed76f8ae52c9096f37fb::" providerId="AD" clId="Web-{660EAA6E-E1B4-5E94-2E25-8091831DFBA4}" dt="2024-01-29T14:56:32.263" v="15" actId="20577"/>
          <ac:spMkLst>
            <pc:docMk/>
            <pc:sldMk cId="1719112873" sldId="881"/>
            <ac:spMk id="15" creationId="{CF90322A-7198-C127-A44B-581802A3A4E7}"/>
          </ac:spMkLst>
        </pc:spChg>
        <pc:picChg chg="mod">
          <ac:chgData name="Guest User" userId="S::urn:spo:anon#3158975fdfac9f9846e7282325b41da1fbc1dd6a79d9ed76f8ae52c9096f37fb::" providerId="AD" clId="Web-{660EAA6E-E1B4-5E94-2E25-8091831DFBA4}" dt="2024-01-29T14:57:00.952" v="21" actId="14100"/>
          <ac:picMkLst>
            <pc:docMk/>
            <pc:sldMk cId="1719112873" sldId="881"/>
            <ac:picMk id="9" creationId="{DEF3E362-216F-56E4-B95D-621852DFAF4A}"/>
          </ac:picMkLst>
        </pc:picChg>
      </pc:sldChg>
      <pc:sldChg chg="modSp">
        <pc:chgData name="Guest User" userId="S::urn:spo:anon#3158975fdfac9f9846e7282325b41da1fbc1dd6a79d9ed76f8ae52c9096f37fb::" providerId="AD" clId="Web-{660EAA6E-E1B4-5E94-2E25-8091831DFBA4}" dt="2024-01-29T14:57:22.421" v="22" actId="1076"/>
        <pc:sldMkLst>
          <pc:docMk/>
          <pc:sldMk cId="2881094328" sldId="882"/>
        </pc:sldMkLst>
        <pc:picChg chg="mod">
          <ac:chgData name="Guest User" userId="S::urn:spo:anon#3158975fdfac9f9846e7282325b41da1fbc1dd6a79d9ed76f8ae52c9096f37fb::" providerId="AD" clId="Web-{660EAA6E-E1B4-5E94-2E25-8091831DFBA4}" dt="2024-01-29T14:57:22.421" v="22" actId="1076"/>
          <ac:picMkLst>
            <pc:docMk/>
            <pc:sldMk cId="2881094328" sldId="882"/>
            <ac:picMk id="9" creationId="{F648642B-4F41-0F2A-4AA8-F7E246F34A56}"/>
          </ac:picMkLst>
        </pc:picChg>
      </pc:sldChg>
      <pc:sldChg chg="modSp">
        <pc:chgData name="Guest User" userId="S::urn:spo:anon#3158975fdfac9f9846e7282325b41da1fbc1dd6a79d9ed76f8ae52c9096f37fb::" providerId="AD" clId="Web-{660EAA6E-E1B4-5E94-2E25-8091831DFBA4}" dt="2024-01-29T15:02:40.448" v="64" actId="14100"/>
        <pc:sldMkLst>
          <pc:docMk/>
          <pc:sldMk cId="75043370" sldId="884"/>
        </pc:sldMkLst>
        <pc:spChg chg="mod">
          <ac:chgData name="Guest User" userId="S::urn:spo:anon#3158975fdfac9f9846e7282325b41da1fbc1dd6a79d9ed76f8ae52c9096f37fb::" providerId="AD" clId="Web-{660EAA6E-E1B4-5E94-2E25-8091831DFBA4}" dt="2024-01-29T15:02:31.072" v="62" actId="1076"/>
          <ac:spMkLst>
            <pc:docMk/>
            <pc:sldMk cId="75043370" sldId="884"/>
            <ac:spMk id="15" creationId="{CF90322A-7198-C127-A44B-581802A3A4E7}"/>
          </ac:spMkLst>
        </pc:spChg>
        <pc:picChg chg="mod">
          <ac:chgData name="Guest User" userId="S::urn:spo:anon#3158975fdfac9f9846e7282325b41da1fbc1dd6a79d9ed76f8ae52c9096f37fb::" providerId="AD" clId="Web-{660EAA6E-E1B4-5E94-2E25-8091831DFBA4}" dt="2024-01-29T15:02:40.448" v="64" actId="14100"/>
          <ac:picMkLst>
            <pc:docMk/>
            <pc:sldMk cId="75043370" sldId="884"/>
            <ac:picMk id="12" creationId="{F15B0560-FDD5-1770-EE3B-B86B7DFA4725}"/>
          </ac:picMkLst>
        </pc:picChg>
      </pc:sldChg>
      <pc:sldChg chg="addSp modSp">
        <pc:chgData name="Guest User" userId="S::urn:spo:anon#3158975fdfac9f9846e7282325b41da1fbc1dd6a79d9ed76f8ae52c9096f37fb::" providerId="AD" clId="Web-{660EAA6E-E1B4-5E94-2E25-8091831DFBA4}" dt="2024-01-29T15:04:43.842" v="72" actId="1076"/>
        <pc:sldMkLst>
          <pc:docMk/>
          <pc:sldMk cId="4241577629" sldId="890"/>
        </pc:sldMkLst>
        <pc:grpChg chg="add mod">
          <ac:chgData name="Guest User" userId="S::urn:spo:anon#3158975fdfac9f9846e7282325b41da1fbc1dd6a79d9ed76f8ae52c9096f37fb::" providerId="AD" clId="Web-{660EAA6E-E1B4-5E94-2E25-8091831DFBA4}" dt="2024-01-29T15:04:43.842" v="72" actId="1076"/>
          <ac:grpSpMkLst>
            <pc:docMk/>
            <pc:sldMk cId="4241577629" sldId="890"/>
            <ac:grpSpMk id="3" creationId="{599B5639-80F5-8DC8-90E1-D40D68865FF1}"/>
          </ac:grpSpMkLst>
        </pc:grpChg>
        <pc:picChg chg="mod">
          <ac:chgData name="Guest User" userId="S::urn:spo:anon#3158975fdfac9f9846e7282325b41da1fbc1dd6a79d9ed76f8ae52c9096f37fb::" providerId="AD" clId="Web-{660EAA6E-E1B4-5E94-2E25-8091831DFBA4}" dt="2024-01-29T15:04:15.404" v="68" actId="14100"/>
          <ac:picMkLst>
            <pc:docMk/>
            <pc:sldMk cId="4241577629" sldId="890"/>
            <ac:picMk id="9" creationId="{84963AD9-41BC-3567-52B0-2242A988A8B2}"/>
          </ac:picMkLst>
        </pc:picChg>
      </pc:sldChg>
      <pc:sldChg chg="modSp">
        <pc:chgData name="Guest User" userId="S::urn:spo:anon#3158975fdfac9f9846e7282325b41da1fbc1dd6a79d9ed76f8ae52c9096f37fb::" providerId="AD" clId="Web-{660EAA6E-E1B4-5E94-2E25-8091831DFBA4}" dt="2024-01-29T15:00:54.913" v="57" actId="1076"/>
        <pc:sldMkLst>
          <pc:docMk/>
          <pc:sldMk cId="1212803507" sldId="897"/>
        </pc:sldMkLst>
        <pc:spChg chg="mod">
          <ac:chgData name="Guest User" userId="S::urn:spo:anon#3158975fdfac9f9846e7282325b41da1fbc1dd6a79d9ed76f8ae52c9096f37fb::" providerId="AD" clId="Web-{660EAA6E-E1B4-5E94-2E25-8091831DFBA4}" dt="2024-01-29T15:00:35.381" v="51" actId="1076"/>
          <ac:spMkLst>
            <pc:docMk/>
            <pc:sldMk cId="1212803507" sldId="897"/>
            <ac:spMk id="2" creationId="{CE1122B0-C3D8-42A0-C5FE-72C18BAA43AB}"/>
          </ac:spMkLst>
        </pc:spChg>
        <pc:spChg chg="mod">
          <ac:chgData name="Guest User" userId="S::urn:spo:anon#3158975fdfac9f9846e7282325b41da1fbc1dd6a79d9ed76f8ae52c9096f37fb::" providerId="AD" clId="Web-{660EAA6E-E1B4-5E94-2E25-8091831DFBA4}" dt="2024-01-29T15:00:54.913" v="57" actId="1076"/>
          <ac:spMkLst>
            <pc:docMk/>
            <pc:sldMk cId="1212803507" sldId="897"/>
            <ac:spMk id="8" creationId="{66B4CB71-6DE7-CF59-A8F8-DD93BCECEB90}"/>
          </ac:spMkLst>
        </pc:spChg>
        <pc:spChg chg="mod">
          <ac:chgData name="Guest User" userId="S::urn:spo:anon#3158975fdfac9f9846e7282325b41da1fbc1dd6a79d9ed76f8ae52c9096f37fb::" providerId="AD" clId="Web-{660EAA6E-E1B4-5E94-2E25-8091831DFBA4}" dt="2024-01-29T15:00:41.787" v="54" actId="1076"/>
          <ac:spMkLst>
            <pc:docMk/>
            <pc:sldMk cId="1212803507" sldId="897"/>
            <ac:spMk id="15" creationId="{CF90322A-7198-C127-A44B-581802A3A4E7}"/>
          </ac:spMkLst>
        </pc:spChg>
        <pc:grpChg chg="ord">
          <ac:chgData name="Guest User" userId="S::urn:spo:anon#3158975fdfac9f9846e7282325b41da1fbc1dd6a79d9ed76f8ae52c9096f37fb::" providerId="AD" clId="Web-{660EAA6E-E1B4-5E94-2E25-8091831DFBA4}" dt="2024-01-29T14:58:05.829" v="27"/>
          <ac:grpSpMkLst>
            <pc:docMk/>
            <pc:sldMk cId="1212803507" sldId="897"/>
            <ac:grpSpMk id="17" creationId="{8006C162-B716-B133-6E00-3F9B3BC29A2E}"/>
          </ac:grpSpMkLst>
        </pc:grpChg>
        <pc:picChg chg="mod ord modCrop">
          <ac:chgData name="Guest User" userId="S::urn:spo:anon#3158975fdfac9f9846e7282325b41da1fbc1dd6a79d9ed76f8ae52c9096f37fb::" providerId="AD" clId="Web-{660EAA6E-E1B4-5E94-2E25-8091831DFBA4}" dt="2024-01-29T15:00:46.287" v="56" actId="1076"/>
          <ac:picMkLst>
            <pc:docMk/>
            <pc:sldMk cId="1212803507" sldId="897"/>
            <ac:picMk id="10" creationId="{AC2A85B6-7113-0EB2-2E23-607981B8A767}"/>
          </ac:picMkLst>
        </pc:picChg>
      </pc:sldChg>
      <pc:sldChg chg="addSp delSp modSp add replId">
        <pc:chgData name="Guest User" userId="S::urn:spo:anon#3158975fdfac9f9846e7282325b41da1fbc1dd6a79d9ed76f8ae52c9096f37fb::" providerId="AD" clId="Web-{660EAA6E-E1B4-5E94-2E25-8091831DFBA4}" dt="2024-01-29T15:43:00.516" v="159" actId="20577"/>
        <pc:sldMkLst>
          <pc:docMk/>
          <pc:sldMk cId="145347203" sldId="905"/>
        </pc:sldMkLst>
        <pc:spChg chg="mod">
          <ac:chgData name="Guest User" userId="S::urn:spo:anon#3158975fdfac9f9846e7282325b41da1fbc1dd6a79d9ed76f8ae52c9096f37fb::" providerId="AD" clId="Web-{660EAA6E-E1B4-5E94-2E25-8091831DFBA4}" dt="2024-01-29T15:26:16.735" v="78" actId="20577"/>
          <ac:spMkLst>
            <pc:docMk/>
            <pc:sldMk cId="145347203" sldId="905"/>
            <ac:spMk id="8" creationId="{32A96F73-C94B-96C0-15D0-8417C0740D96}"/>
          </ac:spMkLst>
        </pc:spChg>
        <pc:spChg chg="add mod">
          <ac:chgData name="Guest User" userId="S::urn:spo:anon#3158975fdfac9f9846e7282325b41da1fbc1dd6a79d9ed76f8ae52c9096f37fb::" providerId="AD" clId="Web-{660EAA6E-E1B4-5E94-2E25-8091831DFBA4}" dt="2024-01-29T15:43:00.516" v="159" actId="20577"/>
          <ac:spMkLst>
            <pc:docMk/>
            <pc:sldMk cId="145347203" sldId="905"/>
            <ac:spMk id="9" creationId="{AF48FE8D-B39E-DFEF-31DA-91C73498D9BF}"/>
          </ac:spMkLst>
        </pc:spChg>
        <pc:spChg chg="add del mod">
          <ac:chgData name="Guest User" userId="S::urn:spo:anon#3158975fdfac9f9846e7282325b41da1fbc1dd6a79d9ed76f8ae52c9096f37fb::" providerId="AD" clId="Web-{660EAA6E-E1B4-5E94-2E25-8091831DFBA4}" dt="2024-01-29T15:33:08.063" v="98"/>
          <ac:spMkLst>
            <pc:docMk/>
            <pc:sldMk cId="145347203" sldId="905"/>
            <ac:spMk id="11" creationId="{6AFAE8D2-2FAC-9284-1D33-DF0F4F0A99C5}"/>
          </ac:spMkLst>
        </pc:spChg>
        <pc:spChg chg="add del">
          <ac:chgData name="Guest User" userId="S::urn:spo:anon#3158975fdfac9f9846e7282325b41da1fbc1dd6a79d9ed76f8ae52c9096f37fb::" providerId="AD" clId="Web-{660EAA6E-E1B4-5E94-2E25-8091831DFBA4}" dt="2024-01-29T15:27:14.704" v="95"/>
          <ac:spMkLst>
            <pc:docMk/>
            <pc:sldMk cId="145347203" sldId="905"/>
            <ac:spMk id="13" creationId="{C6131589-264F-17FC-6083-B9E8DF70B9BE}"/>
          </ac:spMkLst>
        </pc:spChg>
        <pc:picChg chg="del mod">
          <ac:chgData name="Guest User" userId="S::urn:spo:anon#3158975fdfac9f9846e7282325b41da1fbc1dd6a79d9ed76f8ae52c9096f37fb::" providerId="AD" clId="Web-{660EAA6E-E1B4-5E94-2E25-8091831DFBA4}" dt="2024-01-29T15:26:18.345" v="80"/>
          <ac:picMkLst>
            <pc:docMk/>
            <pc:sldMk cId="145347203" sldId="905"/>
            <ac:picMk id="3" creationId="{50CD1694-FEC2-659D-62F5-3FDA0C5CCDF3}"/>
          </ac:picMkLst>
        </pc:picChg>
      </pc:sldChg>
    </pc:docChg>
  </pc:docChgLst>
  <pc:docChgLst>
    <pc:chgData name="Stephanie Alessandrini" userId="bf56721b-5cf7-4b6e-bebb-e22fc96bfa1b" providerId="ADAL" clId="{8AB6DCE2-C08A-44AD-92F6-FC554ED5157D}"/>
    <pc:docChg chg="custSel modSld">
      <pc:chgData name="Stephanie Alessandrini" userId="bf56721b-5cf7-4b6e-bebb-e22fc96bfa1b" providerId="ADAL" clId="{8AB6DCE2-C08A-44AD-92F6-FC554ED5157D}" dt="2024-01-29T02:51:46.717" v="614" actId="1076"/>
      <pc:docMkLst>
        <pc:docMk/>
      </pc:docMkLst>
      <pc:sldChg chg="modSp mod">
        <pc:chgData name="Stephanie Alessandrini" userId="bf56721b-5cf7-4b6e-bebb-e22fc96bfa1b" providerId="ADAL" clId="{8AB6DCE2-C08A-44AD-92F6-FC554ED5157D}" dt="2024-01-29T01:17:39.243" v="13" actId="20577"/>
        <pc:sldMkLst>
          <pc:docMk/>
          <pc:sldMk cId="1178273855" sldId="530"/>
        </pc:sldMkLst>
        <pc:spChg chg="mod">
          <ac:chgData name="Stephanie Alessandrini" userId="bf56721b-5cf7-4b6e-bebb-e22fc96bfa1b" providerId="ADAL" clId="{8AB6DCE2-C08A-44AD-92F6-FC554ED5157D}" dt="2024-01-29T01:17:39.243" v="13" actId="20577"/>
          <ac:spMkLst>
            <pc:docMk/>
            <pc:sldMk cId="1178273855" sldId="530"/>
            <ac:spMk id="15" creationId="{5E64D266-440C-E240-B750-E82BFDA15C3C}"/>
          </ac:spMkLst>
        </pc:spChg>
      </pc:sldChg>
      <pc:sldChg chg="addSp delSp modSp mod">
        <pc:chgData name="Stephanie Alessandrini" userId="bf56721b-5cf7-4b6e-bebb-e22fc96bfa1b" providerId="ADAL" clId="{8AB6DCE2-C08A-44AD-92F6-FC554ED5157D}" dt="2024-01-29T02:51:46.717" v="614" actId="1076"/>
        <pc:sldMkLst>
          <pc:docMk/>
          <pc:sldMk cId="2699434518" sldId="531"/>
        </pc:sldMkLst>
        <pc:picChg chg="add mod">
          <ac:chgData name="Stephanie Alessandrini" userId="bf56721b-5cf7-4b6e-bebb-e22fc96bfa1b" providerId="ADAL" clId="{8AB6DCE2-C08A-44AD-92F6-FC554ED5157D}" dt="2024-01-29T02:51:46.717" v="614" actId="1076"/>
          <ac:picMkLst>
            <pc:docMk/>
            <pc:sldMk cId="2699434518" sldId="531"/>
            <ac:picMk id="3" creationId="{D3C7FA61-D305-F1C2-58F3-087FF317F6A3}"/>
          </ac:picMkLst>
        </pc:picChg>
        <pc:picChg chg="del">
          <ac:chgData name="Stephanie Alessandrini" userId="bf56721b-5cf7-4b6e-bebb-e22fc96bfa1b" providerId="ADAL" clId="{8AB6DCE2-C08A-44AD-92F6-FC554ED5157D}" dt="2024-01-29T02:51:37.926" v="609" actId="478"/>
          <ac:picMkLst>
            <pc:docMk/>
            <pc:sldMk cId="2699434518" sldId="531"/>
            <ac:picMk id="22" creationId="{818C69FF-E33F-95F0-B4BE-3DCC0C028B27}"/>
          </ac:picMkLst>
        </pc:picChg>
      </pc:sldChg>
      <pc:sldChg chg="modSp mod">
        <pc:chgData name="Stephanie Alessandrini" userId="bf56721b-5cf7-4b6e-bebb-e22fc96bfa1b" providerId="ADAL" clId="{8AB6DCE2-C08A-44AD-92F6-FC554ED5157D}" dt="2024-01-29T02:04:12.253" v="199" actId="113"/>
        <pc:sldMkLst>
          <pc:docMk/>
          <pc:sldMk cId="3581146040" sldId="533"/>
        </pc:sldMkLst>
        <pc:spChg chg="mod">
          <ac:chgData name="Stephanie Alessandrini" userId="bf56721b-5cf7-4b6e-bebb-e22fc96bfa1b" providerId="ADAL" clId="{8AB6DCE2-C08A-44AD-92F6-FC554ED5157D}" dt="2024-01-29T02:04:12.253" v="199" actId="113"/>
          <ac:spMkLst>
            <pc:docMk/>
            <pc:sldMk cId="3581146040" sldId="533"/>
            <ac:spMk id="15" creationId="{5E64D266-440C-E240-B750-E82BFDA15C3C}"/>
          </ac:spMkLst>
        </pc:spChg>
      </pc:sldChg>
      <pc:sldChg chg="addSp delSp modSp mod">
        <pc:chgData name="Stephanie Alessandrini" userId="bf56721b-5cf7-4b6e-bebb-e22fc96bfa1b" providerId="ADAL" clId="{8AB6DCE2-C08A-44AD-92F6-FC554ED5157D}" dt="2024-01-29T02:07:27.956" v="600" actId="20577"/>
        <pc:sldMkLst>
          <pc:docMk/>
          <pc:sldMk cId="1262368955" sldId="857"/>
        </pc:sldMkLst>
        <pc:spChg chg="mod">
          <ac:chgData name="Stephanie Alessandrini" userId="bf56721b-5cf7-4b6e-bebb-e22fc96bfa1b" providerId="ADAL" clId="{8AB6DCE2-C08A-44AD-92F6-FC554ED5157D}" dt="2024-01-29T02:07:27.956" v="600" actId="20577"/>
          <ac:spMkLst>
            <pc:docMk/>
            <pc:sldMk cId="1262368955" sldId="857"/>
            <ac:spMk id="3" creationId="{2AEE5777-276C-4644-8451-CB3389E1A37B}"/>
          </ac:spMkLst>
        </pc:spChg>
        <pc:cxnChg chg="add del mod">
          <ac:chgData name="Stephanie Alessandrini" userId="bf56721b-5cf7-4b6e-bebb-e22fc96bfa1b" providerId="ADAL" clId="{8AB6DCE2-C08A-44AD-92F6-FC554ED5157D}" dt="2024-01-29T02:06:20.249" v="351" actId="478"/>
          <ac:cxnSpMkLst>
            <pc:docMk/>
            <pc:sldMk cId="1262368955" sldId="857"/>
            <ac:cxnSpMk id="9" creationId="{5A42D041-9F9D-16F2-9E40-F691CCB8B327}"/>
          </ac:cxnSpMkLst>
        </pc:cxnChg>
        <pc:cxnChg chg="add del mod">
          <ac:chgData name="Stephanie Alessandrini" userId="bf56721b-5cf7-4b6e-bebb-e22fc96bfa1b" providerId="ADAL" clId="{8AB6DCE2-C08A-44AD-92F6-FC554ED5157D}" dt="2024-01-29T02:06:19.383" v="350" actId="478"/>
          <ac:cxnSpMkLst>
            <pc:docMk/>
            <pc:sldMk cId="1262368955" sldId="857"/>
            <ac:cxnSpMk id="10" creationId="{A9AD96FC-38C3-1D90-320C-5F8F3E184C74}"/>
          </ac:cxnSpMkLst>
        </pc:cxnChg>
      </pc:sldChg>
      <pc:sldChg chg="addSp delSp modSp mod">
        <pc:chgData name="Stephanie Alessandrini" userId="bf56721b-5cf7-4b6e-bebb-e22fc96bfa1b" providerId="ADAL" clId="{8AB6DCE2-C08A-44AD-92F6-FC554ED5157D}" dt="2024-01-29T01:47:54.307" v="24" actId="167"/>
        <pc:sldMkLst>
          <pc:docMk/>
          <pc:sldMk cId="1542179796" sldId="885"/>
        </pc:sldMkLst>
        <pc:spChg chg="add del">
          <ac:chgData name="Stephanie Alessandrini" userId="bf56721b-5cf7-4b6e-bebb-e22fc96bfa1b" providerId="ADAL" clId="{8AB6DCE2-C08A-44AD-92F6-FC554ED5157D}" dt="2024-01-29T01:46:08.397" v="15" actId="478"/>
          <ac:spMkLst>
            <pc:docMk/>
            <pc:sldMk cId="1542179796" sldId="885"/>
            <ac:spMk id="9" creationId="{F8E267D8-090F-3C14-4163-1965A6953039}"/>
          </ac:spMkLst>
        </pc:spChg>
        <pc:grpChg chg="ord">
          <ac:chgData name="Stephanie Alessandrini" userId="bf56721b-5cf7-4b6e-bebb-e22fc96bfa1b" providerId="ADAL" clId="{8AB6DCE2-C08A-44AD-92F6-FC554ED5157D}" dt="2024-01-29T01:47:54.307" v="24" actId="167"/>
          <ac:grpSpMkLst>
            <pc:docMk/>
            <pc:sldMk cId="1542179796" sldId="885"/>
            <ac:grpSpMk id="17" creationId="{8006C162-B716-B133-6E00-3F9B3BC29A2E}"/>
          </ac:grpSpMkLst>
        </pc:grpChg>
        <pc:picChg chg="add mod ord">
          <ac:chgData name="Stephanie Alessandrini" userId="bf56721b-5cf7-4b6e-bebb-e22fc96bfa1b" providerId="ADAL" clId="{8AB6DCE2-C08A-44AD-92F6-FC554ED5157D}" dt="2024-01-29T01:47:51.046" v="23" actId="167"/>
          <ac:picMkLst>
            <pc:docMk/>
            <pc:sldMk cId="1542179796" sldId="885"/>
            <ac:picMk id="12" creationId="{B12653A0-F011-3F62-75E1-BB163269E5CB}"/>
          </ac:picMkLst>
        </pc:picChg>
      </pc:sldChg>
      <pc:sldChg chg="addSp delSp modSp mod">
        <pc:chgData name="Stephanie Alessandrini" userId="bf56721b-5cf7-4b6e-bebb-e22fc96bfa1b" providerId="ADAL" clId="{8AB6DCE2-C08A-44AD-92F6-FC554ED5157D}" dt="2024-01-29T02:34:54.889" v="608" actId="1076"/>
        <pc:sldMkLst>
          <pc:docMk/>
          <pc:sldMk cId="4241577629" sldId="890"/>
        </pc:sldMkLst>
        <pc:picChg chg="add del mod">
          <ac:chgData name="Stephanie Alessandrini" userId="bf56721b-5cf7-4b6e-bebb-e22fc96bfa1b" providerId="ADAL" clId="{8AB6DCE2-C08A-44AD-92F6-FC554ED5157D}" dt="2024-01-29T01:54:41.439" v="27" actId="478"/>
          <ac:picMkLst>
            <pc:docMk/>
            <pc:sldMk cId="4241577629" sldId="890"/>
            <ac:picMk id="9" creationId="{1F3BD731-5B66-9B03-3604-290F68705996}"/>
          </ac:picMkLst>
        </pc:picChg>
        <pc:picChg chg="add mod">
          <ac:chgData name="Stephanie Alessandrini" userId="bf56721b-5cf7-4b6e-bebb-e22fc96bfa1b" providerId="ADAL" clId="{8AB6DCE2-C08A-44AD-92F6-FC554ED5157D}" dt="2024-01-29T02:34:54.889" v="608" actId="1076"/>
          <ac:picMkLst>
            <pc:docMk/>
            <pc:sldMk cId="4241577629" sldId="890"/>
            <ac:picMk id="9" creationId="{84963AD9-41BC-3567-52B0-2242A988A8B2}"/>
          </ac:picMkLst>
        </pc:picChg>
        <pc:picChg chg="add del mod">
          <ac:chgData name="Stephanie Alessandrini" userId="bf56721b-5cf7-4b6e-bebb-e22fc96bfa1b" providerId="ADAL" clId="{8AB6DCE2-C08A-44AD-92F6-FC554ED5157D}" dt="2024-01-29T01:58:20.123" v="34" actId="478"/>
          <ac:picMkLst>
            <pc:docMk/>
            <pc:sldMk cId="4241577629" sldId="890"/>
            <ac:picMk id="12" creationId="{E03ECB36-D574-37E2-8807-6764654957B2}"/>
          </ac:picMkLst>
        </pc:picChg>
        <pc:picChg chg="add del mod">
          <ac:chgData name="Stephanie Alessandrini" userId="bf56721b-5cf7-4b6e-bebb-e22fc96bfa1b" providerId="ADAL" clId="{8AB6DCE2-C08A-44AD-92F6-FC554ED5157D}" dt="2024-01-29T01:58:56.564" v="37" actId="478"/>
          <ac:picMkLst>
            <pc:docMk/>
            <pc:sldMk cId="4241577629" sldId="890"/>
            <ac:picMk id="20" creationId="{7498F994-41E6-7A26-58AA-CB6944525540}"/>
          </ac:picMkLst>
        </pc:picChg>
        <pc:picChg chg="add del mod">
          <ac:chgData name="Stephanie Alessandrini" userId="bf56721b-5cf7-4b6e-bebb-e22fc96bfa1b" providerId="ADAL" clId="{8AB6DCE2-C08A-44AD-92F6-FC554ED5157D}" dt="2024-01-29T02:34:33.139" v="601" actId="478"/>
          <ac:picMkLst>
            <pc:docMk/>
            <pc:sldMk cId="4241577629" sldId="890"/>
            <ac:picMk id="22" creationId="{7DA76125-2E9A-B978-216A-0634177D73A4}"/>
          </ac:picMkLst>
        </pc:picChg>
        <pc:picChg chg="add mod ord">
          <ac:chgData name="Stephanie Alessandrini" userId="bf56721b-5cf7-4b6e-bebb-e22fc96bfa1b" providerId="ADAL" clId="{8AB6DCE2-C08A-44AD-92F6-FC554ED5157D}" dt="2024-01-29T02:34:51.355" v="607" actId="166"/>
          <ac:picMkLst>
            <pc:docMk/>
            <pc:sldMk cId="4241577629" sldId="890"/>
            <ac:picMk id="24" creationId="{A007572B-B4B9-9EA7-BDDC-5D33DD5DCB5A}"/>
          </ac:picMkLst>
        </pc:picChg>
      </pc:sldChg>
    </pc:docChg>
  </pc:docChgLst>
  <pc:docChgLst>
    <pc:chgData name="Ben Willson" userId="08040893-ea76-48c3-abe3-624731c34f35" providerId="ADAL" clId="{40AEF8AE-A73F-4FC5-9F55-2A433A1D571E}"/>
    <pc:docChg chg="modNotesMaster">
      <pc:chgData name="Ben Willson" userId="08040893-ea76-48c3-abe3-624731c34f35" providerId="ADAL" clId="{40AEF8AE-A73F-4FC5-9F55-2A433A1D571E}" dt="2024-01-29T19:33:58.346" v="0"/>
      <pc:docMkLst>
        <pc:docMk/>
      </pc:docMkLst>
    </pc:docChg>
  </pc:docChgLst>
  <pc:docChgLst>
    <pc:chgData name="Ben Willson" userId="08040893-ea76-48c3-abe3-624731c34f35" providerId="ADAL" clId="{27C4D3F1-84DF-4487-9E3C-D79FCC151964}"/>
    <pc:docChg chg="custSel modSld">
      <pc:chgData name="Ben Willson" userId="08040893-ea76-48c3-abe3-624731c34f35" providerId="ADAL" clId="{27C4D3F1-84DF-4487-9E3C-D79FCC151964}" dt="2024-01-29T17:46:48.077" v="7" actId="1076"/>
      <pc:docMkLst>
        <pc:docMk/>
      </pc:docMkLst>
      <pc:sldChg chg="modSp mod">
        <pc:chgData name="Ben Willson" userId="08040893-ea76-48c3-abe3-624731c34f35" providerId="ADAL" clId="{27C4D3F1-84DF-4487-9E3C-D79FCC151964}" dt="2024-01-29T17:45:17.782" v="1" actId="20577"/>
        <pc:sldMkLst>
          <pc:docMk/>
          <pc:sldMk cId="1178273855" sldId="530"/>
        </pc:sldMkLst>
        <pc:spChg chg="mod">
          <ac:chgData name="Ben Willson" userId="08040893-ea76-48c3-abe3-624731c34f35" providerId="ADAL" clId="{27C4D3F1-84DF-4487-9E3C-D79FCC151964}" dt="2024-01-29T17:45:17.782" v="1" actId="20577"/>
          <ac:spMkLst>
            <pc:docMk/>
            <pc:sldMk cId="1178273855" sldId="530"/>
            <ac:spMk id="15" creationId="{5E64D266-440C-E240-B750-E82BFDA15C3C}"/>
          </ac:spMkLst>
        </pc:spChg>
      </pc:sldChg>
      <pc:sldChg chg="addSp delSp modSp mod">
        <pc:chgData name="Ben Willson" userId="08040893-ea76-48c3-abe3-624731c34f35" providerId="ADAL" clId="{27C4D3F1-84DF-4487-9E3C-D79FCC151964}" dt="2024-01-29T17:46:48.077" v="7" actId="1076"/>
        <pc:sldMkLst>
          <pc:docMk/>
          <pc:sldMk cId="2699434518" sldId="531"/>
        </pc:sldMkLst>
        <pc:picChg chg="del">
          <ac:chgData name="Ben Willson" userId="08040893-ea76-48c3-abe3-624731c34f35" providerId="ADAL" clId="{27C4D3F1-84DF-4487-9E3C-D79FCC151964}" dt="2024-01-29T17:46:37.206" v="5" actId="478"/>
          <ac:picMkLst>
            <pc:docMk/>
            <pc:sldMk cId="2699434518" sldId="531"/>
            <ac:picMk id="3" creationId="{D3C7FA61-D305-F1C2-58F3-087FF317F6A3}"/>
          </ac:picMkLst>
        </pc:picChg>
        <pc:picChg chg="add mod">
          <ac:chgData name="Ben Willson" userId="08040893-ea76-48c3-abe3-624731c34f35" providerId="ADAL" clId="{27C4D3F1-84DF-4487-9E3C-D79FCC151964}" dt="2024-01-29T17:46:48.077" v="7" actId="1076"/>
          <ac:picMkLst>
            <pc:docMk/>
            <pc:sldMk cId="2699434518" sldId="531"/>
            <ac:picMk id="10" creationId="{9CAD9EF7-5FDE-5B58-BB36-AC93539088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3E7F1DA-4EF1-4CB0-AB07-10AB88F3B6AD}" type="datetimeFigureOut">
              <a:rPr lang="en-US" smtClean="0"/>
              <a:t>1/29/2024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6BDD85F-167F-4D29-BA25-8617AA232DC6}" type="slidenum">
              <a:rPr lang="en-US" smtClean="0"/>
              <a:t>‹#›</a:t>
            </a:fld>
            <a:endParaRPr lang="en-US"/>
          </a:p>
        </p:txBody>
      </p:sp>
    </p:spTree>
    <p:extLst>
      <p:ext uri="{BB962C8B-B14F-4D97-AF65-F5344CB8AC3E}">
        <p14:creationId xmlns:p14="http://schemas.microsoft.com/office/powerpoint/2010/main" val="333132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 </a:t>
            </a:r>
          </a:p>
        </p:txBody>
      </p:sp>
      <p:sp>
        <p:nvSpPr>
          <p:cNvPr id="4" name="Slide Number Placeholder 3"/>
          <p:cNvSpPr>
            <a:spLocks noGrp="1"/>
          </p:cNvSpPr>
          <p:nvPr>
            <p:ph type="sldNum" sz="quarter" idx="5"/>
          </p:nvPr>
        </p:nvSpPr>
        <p:spPr/>
        <p:txBody>
          <a:bodyPr/>
          <a:lstStyle/>
          <a:p>
            <a:fld id="{F90A4C57-D3D3-4949-A6EE-2C182CEC81CC}" type="slidenum">
              <a:rPr lang="en-US" smtClean="0"/>
              <a:t>2</a:t>
            </a:fld>
            <a:endParaRPr lang="en-US"/>
          </a:p>
        </p:txBody>
      </p:sp>
    </p:spTree>
    <p:extLst>
      <p:ext uri="{BB962C8B-B14F-4D97-AF65-F5344CB8AC3E}">
        <p14:creationId xmlns:p14="http://schemas.microsoft.com/office/powerpoint/2010/main" val="3260957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21</a:t>
            </a:fld>
            <a:endParaRPr lang="en-US"/>
          </a:p>
        </p:txBody>
      </p:sp>
    </p:spTree>
    <p:extLst>
      <p:ext uri="{BB962C8B-B14F-4D97-AF65-F5344CB8AC3E}">
        <p14:creationId xmlns:p14="http://schemas.microsoft.com/office/powerpoint/2010/main" val="156358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22</a:t>
            </a:fld>
            <a:endParaRPr lang="en-US"/>
          </a:p>
        </p:txBody>
      </p:sp>
    </p:spTree>
    <p:extLst>
      <p:ext uri="{BB962C8B-B14F-4D97-AF65-F5344CB8AC3E}">
        <p14:creationId xmlns:p14="http://schemas.microsoft.com/office/powerpoint/2010/main" val="428083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23</a:t>
            </a:fld>
            <a:endParaRPr lang="en-US"/>
          </a:p>
        </p:txBody>
      </p:sp>
    </p:spTree>
    <p:extLst>
      <p:ext uri="{BB962C8B-B14F-4D97-AF65-F5344CB8AC3E}">
        <p14:creationId xmlns:p14="http://schemas.microsoft.com/office/powerpoint/2010/main" val="270488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24</a:t>
            </a:fld>
            <a:endParaRPr lang="en-US"/>
          </a:p>
        </p:txBody>
      </p:sp>
    </p:spTree>
    <p:extLst>
      <p:ext uri="{BB962C8B-B14F-4D97-AF65-F5344CB8AC3E}">
        <p14:creationId xmlns:p14="http://schemas.microsoft.com/office/powerpoint/2010/main" val="385915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25</a:t>
            </a:fld>
            <a:endParaRPr lang="en-US"/>
          </a:p>
        </p:txBody>
      </p:sp>
    </p:spTree>
    <p:extLst>
      <p:ext uri="{BB962C8B-B14F-4D97-AF65-F5344CB8AC3E}">
        <p14:creationId xmlns:p14="http://schemas.microsoft.com/office/powerpoint/2010/main" val="3728718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26</a:t>
            </a:fld>
            <a:endParaRPr lang="en-US"/>
          </a:p>
        </p:txBody>
      </p:sp>
    </p:spTree>
    <p:extLst>
      <p:ext uri="{BB962C8B-B14F-4D97-AF65-F5344CB8AC3E}">
        <p14:creationId xmlns:p14="http://schemas.microsoft.com/office/powerpoint/2010/main" val="123303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27</a:t>
            </a:fld>
            <a:endParaRPr lang="en-US"/>
          </a:p>
        </p:txBody>
      </p:sp>
    </p:spTree>
    <p:extLst>
      <p:ext uri="{BB962C8B-B14F-4D97-AF65-F5344CB8AC3E}">
        <p14:creationId xmlns:p14="http://schemas.microsoft.com/office/powerpoint/2010/main" val="76208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28</a:t>
            </a:fld>
            <a:endParaRPr lang="en-US"/>
          </a:p>
        </p:txBody>
      </p:sp>
    </p:spTree>
    <p:extLst>
      <p:ext uri="{BB962C8B-B14F-4D97-AF65-F5344CB8AC3E}">
        <p14:creationId xmlns:p14="http://schemas.microsoft.com/office/powerpoint/2010/main" val="772871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29</a:t>
            </a:fld>
            <a:endParaRPr lang="en-US"/>
          </a:p>
        </p:txBody>
      </p:sp>
    </p:spTree>
    <p:extLst>
      <p:ext uri="{BB962C8B-B14F-4D97-AF65-F5344CB8AC3E}">
        <p14:creationId xmlns:p14="http://schemas.microsoft.com/office/powerpoint/2010/main" val="2256403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B8C78-331D-D03D-FD59-DE177A2E6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2F6F3-08FE-FAC5-3B84-67A5AB5BA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276AB-446E-CD98-2601-442E7AB55F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398B5-8561-A92F-CFD6-2DCE86A1F480}"/>
              </a:ext>
            </a:extLst>
          </p:cNvPr>
          <p:cNvSpPr>
            <a:spLocks noGrp="1"/>
          </p:cNvSpPr>
          <p:nvPr>
            <p:ph type="sldNum" sz="quarter" idx="5"/>
          </p:nvPr>
        </p:nvSpPr>
        <p:spPr/>
        <p:txBody>
          <a:bodyPr/>
          <a:lstStyle/>
          <a:p>
            <a:fld id="{36BDD85F-167F-4D29-BA25-8617AA232DC6}" type="slidenum">
              <a:rPr lang="en-US" smtClean="0"/>
              <a:t>30</a:t>
            </a:fld>
            <a:endParaRPr lang="en-US"/>
          </a:p>
        </p:txBody>
      </p:sp>
    </p:spTree>
    <p:extLst>
      <p:ext uri="{BB962C8B-B14F-4D97-AF65-F5344CB8AC3E}">
        <p14:creationId xmlns:p14="http://schemas.microsoft.com/office/powerpoint/2010/main" val="158039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0A4C57-D3D3-4949-A6EE-2C182CEC81CC}" type="slidenum">
              <a:rPr lang="en-US" smtClean="0"/>
              <a:t>3</a:t>
            </a:fld>
            <a:endParaRPr lang="en-US"/>
          </a:p>
        </p:txBody>
      </p:sp>
    </p:spTree>
    <p:extLst>
      <p:ext uri="{BB962C8B-B14F-4D97-AF65-F5344CB8AC3E}">
        <p14:creationId xmlns:p14="http://schemas.microsoft.com/office/powerpoint/2010/main" val="2211891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31</a:t>
            </a:fld>
            <a:endParaRPr lang="en-US"/>
          </a:p>
        </p:txBody>
      </p:sp>
    </p:spTree>
    <p:extLst>
      <p:ext uri="{BB962C8B-B14F-4D97-AF65-F5344CB8AC3E}">
        <p14:creationId xmlns:p14="http://schemas.microsoft.com/office/powerpoint/2010/main" val="2108681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32</a:t>
            </a:fld>
            <a:endParaRPr lang="en-US"/>
          </a:p>
        </p:txBody>
      </p:sp>
    </p:spTree>
    <p:extLst>
      <p:ext uri="{BB962C8B-B14F-4D97-AF65-F5344CB8AC3E}">
        <p14:creationId xmlns:p14="http://schemas.microsoft.com/office/powerpoint/2010/main" val="3336082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33</a:t>
            </a:fld>
            <a:endParaRPr lang="en-US"/>
          </a:p>
        </p:txBody>
      </p:sp>
    </p:spTree>
    <p:extLst>
      <p:ext uri="{BB962C8B-B14F-4D97-AF65-F5344CB8AC3E}">
        <p14:creationId xmlns:p14="http://schemas.microsoft.com/office/powerpoint/2010/main" val="467356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34</a:t>
            </a:fld>
            <a:endParaRPr lang="en-US"/>
          </a:p>
        </p:txBody>
      </p:sp>
    </p:spTree>
    <p:extLst>
      <p:ext uri="{BB962C8B-B14F-4D97-AF65-F5344CB8AC3E}">
        <p14:creationId xmlns:p14="http://schemas.microsoft.com/office/powerpoint/2010/main" val="2827140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35</a:t>
            </a:fld>
            <a:endParaRPr lang="en-US"/>
          </a:p>
        </p:txBody>
      </p:sp>
    </p:spTree>
    <p:extLst>
      <p:ext uri="{BB962C8B-B14F-4D97-AF65-F5344CB8AC3E}">
        <p14:creationId xmlns:p14="http://schemas.microsoft.com/office/powerpoint/2010/main" val="2684116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36</a:t>
            </a:fld>
            <a:endParaRPr lang="en-US"/>
          </a:p>
        </p:txBody>
      </p:sp>
    </p:spTree>
    <p:extLst>
      <p:ext uri="{BB962C8B-B14F-4D97-AF65-F5344CB8AC3E}">
        <p14:creationId xmlns:p14="http://schemas.microsoft.com/office/powerpoint/2010/main" val="414861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37</a:t>
            </a:fld>
            <a:endParaRPr lang="en-US"/>
          </a:p>
        </p:txBody>
      </p:sp>
    </p:spTree>
    <p:extLst>
      <p:ext uri="{BB962C8B-B14F-4D97-AF65-F5344CB8AC3E}">
        <p14:creationId xmlns:p14="http://schemas.microsoft.com/office/powerpoint/2010/main" val="701541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38</a:t>
            </a:fld>
            <a:endParaRPr lang="en-US"/>
          </a:p>
        </p:txBody>
      </p:sp>
    </p:spTree>
    <p:extLst>
      <p:ext uri="{BB962C8B-B14F-4D97-AF65-F5344CB8AC3E}">
        <p14:creationId xmlns:p14="http://schemas.microsoft.com/office/powerpoint/2010/main" val="1129429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39</a:t>
            </a:fld>
            <a:endParaRPr lang="en-US"/>
          </a:p>
        </p:txBody>
      </p:sp>
    </p:spTree>
    <p:extLst>
      <p:ext uri="{BB962C8B-B14F-4D97-AF65-F5344CB8AC3E}">
        <p14:creationId xmlns:p14="http://schemas.microsoft.com/office/powerpoint/2010/main" val="1143657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combined noise at the equipment pad approximately 82 </a:t>
            </a:r>
            <a:r>
              <a:rPr lang="en-US" dirty="0" err="1"/>
              <a:t>dBa</a:t>
            </a:r>
            <a:endParaRPr lang="en-US" dirty="0"/>
          </a:p>
          <a:p>
            <a:r>
              <a:rPr lang="en-US" dirty="0"/>
              <a:t>Closest Property Line is about 500 Feet away; noise level will be less than 40 </a:t>
            </a:r>
            <a:r>
              <a:rPr lang="en-US" dirty="0" err="1"/>
              <a:t>dBa</a:t>
            </a:r>
            <a:endParaRPr lang="en-US" dirty="0"/>
          </a:p>
        </p:txBody>
      </p:sp>
      <p:sp>
        <p:nvSpPr>
          <p:cNvPr id="4" name="Slide Number Placeholder 3"/>
          <p:cNvSpPr>
            <a:spLocks noGrp="1"/>
          </p:cNvSpPr>
          <p:nvPr>
            <p:ph type="sldNum" sz="quarter" idx="5"/>
          </p:nvPr>
        </p:nvSpPr>
        <p:spPr/>
        <p:txBody>
          <a:bodyPr/>
          <a:lstStyle/>
          <a:p>
            <a:fld id="{A46CA1AB-F68B-400A-94D2-612CD28D89CA}" type="slidenum">
              <a:rPr lang="en-US" smtClean="0"/>
              <a:t>41</a:t>
            </a:fld>
            <a:endParaRPr lang="en-US"/>
          </a:p>
        </p:txBody>
      </p:sp>
    </p:spTree>
    <p:extLst>
      <p:ext uri="{BB962C8B-B14F-4D97-AF65-F5344CB8AC3E}">
        <p14:creationId xmlns:p14="http://schemas.microsoft.com/office/powerpoint/2010/main" val="29127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 mitigation strategies, such as plantings, etc., can be employed to help shield the array to the greatest extent practical.</a:t>
            </a:r>
          </a:p>
        </p:txBody>
      </p:sp>
      <p:sp>
        <p:nvSpPr>
          <p:cNvPr id="4" name="Slide Number Placeholder 3"/>
          <p:cNvSpPr>
            <a:spLocks noGrp="1"/>
          </p:cNvSpPr>
          <p:nvPr>
            <p:ph type="sldNum" sz="quarter" idx="5"/>
          </p:nvPr>
        </p:nvSpPr>
        <p:spPr/>
        <p:txBody>
          <a:bodyPr/>
          <a:lstStyle/>
          <a:p>
            <a:fld id="{36BDD85F-167F-4D29-BA25-8617AA232DC6}" type="slidenum">
              <a:rPr lang="en-US" smtClean="0"/>
              <a:t>8</a:t>
            </a:fld>
            <a:endParaRPr lang="en-US"/>
          </a:p>
        </p:txBody>
      </p:sp>
    </p:spTree>
    <p:extLst>
      <p:ext uri="{BB962C8B-B14F-4D97-AF65-F5344CB8AC3E}">
        <p14:creationId xmlns:p14="http://schemas.microsoft.com/office/powerpoint/2010/main" val="4266166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supplemental vegetation has been proposed within this area which will eliminated the potential view.</a:t>
            </a:r>
          </a:p>
        </p:txBody>
      </p:sp>
      <p:sp>
        <p:nvSpPr>
          <p:cNvPr id="4" name="Slide Number Placeholder 3"/>
          <p:cNvSpPr>
            <a:spLocks noGrp="1"/>
          </p:cNvSpPr>
          <p:nvPr>
            <p:ph type="sldNum" sz="quarter" idx="5"/>
          </p:nvPr>
        </p:nvSpPr>
        <p:spPr/>
        <p:txBody>
          <a:bodyPr/>
          <a:lstStyle/>
          <a:p>
            <a:fld id="{36BDD85F-167F-4D29-BA25-8617AA232DC6}" type="slidenum">
              <a:rPr lang="en-US" smtClean="0"/>
              <a:t>42</a:t>
            </a:fld>
            <a:endParaRPr lang="en-US"/>
          </a:p>
        </p:txBody>
      </p:sp>
    </p:spTree>
    <p:extLst>
      <p:ext uri="{BB962C8B-B14F-4D97-AF65-F5344CB8AC3E}">
        <p14:creationId xmlns:p14="http://schemas.microsoft.com/office/powerpoint/2010/main" val="178614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sz="1200" dirty="0"/>
              <a:t>2017 NC State Study on Health and Safety Impacts of Solar Farms</a:t>
            </a:r>
          </a:p>
          <a:p>
            <a:pPr marL="342900" indent="-342900">
              <a:buFontTx/>
              <a:buChar char="-"/>
            </a:pPr>
            <a:r>
              <a:rPr lang="en-US" sz="1200" dirty="0"/>
              <a:t>Panels don’t generate Electromagnetic Fields, only electrical equipment inverters / transformers</a:t>
            </a:r>
          </a:p>
          <a:p>
            <a:pPr marL="342900" indent="-342900">
              <a:buFontTx/>
              <a:buChar char="-"/>
            </a:pPr>
            <a:r>
              <a:rPr lang="en-US" sz="1200" dirty="0"/>
              <a:t>Once 10 ft away phone in pocket or bedside table has higher impact</a:t>
            </a:r>
          </a:p>
          <a:p>
            <a:pPr marL="342900" indent="-342900">
              <a:buFontTx/>
              <a:buChar char="-"/>
            </a:pPr>
            <a:r>
              <a:rPr lang="en-US" sz="1200" dirty="0"/>
              <a:t>Certainly outside fence no impact</a:t>
            </a:r>
          </a:p>
          <a:p>
            <a:endParaRPr lang="en-US" dirty="0"/>
          </a:p>
        </p:txBody>
      </p:sp>
    </p:spTree>
    <p:extLst>
      <p:ext uri="{BB962C8B-B14F-4D97-AF65-F5344CB8AC3E}">
        <p14:creationId xmlns:p14="http://schemas.microsoft.com/office/powerpoint/2010/main" val="275099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3922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Tx/>
              <a:buChar char="-"/>
            </a:pPr>
            <a:endParaRPr lang="en-US" dirty="0"/>
          </a:p>
        </p:txBody>
      </p:sp>
    </p:spTree>
    <p:extLst>
      <p:ext uri="{BB962C8B-B14F-4D97-AF65-F5344CB8AC3E}">
        <p14:creationId xmlns:p14="http://schemas.microsoft.com/office/powerpoint/2010/main" val="173424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construction, a stub pervious access road will be left in place to allow National Grid access to the point of interconnection and the proposed utility poles along Wilson Hill Road. </a:t>
            </a:r>
          </a:p>
        </p:txBody>
      </p:sp>
      <p:sp>
        <p:nvSpPr>
          <p:cNvPr id="4" name="Slide Number Placeholder 3"/>
          <p:cNvSpPr>
            <a:spLocks noGrp="1"/>
          </p:cNvSpPr>
          <p:nvPr>
            <p:ph type="sldNum" sz="quarter" idx="5"/>
          </p:nvPr>
        </p:nvSpPr>
        <p:spPr/>
        <p:txBody>
          <a:bodyPr/>
          <a:lstStyle/>
          <a:p>
            <a:fld id="{36BDD85F-167F-4D29-BA25-8617AA232DC6}" type="slidenum">
              <a:rPr lang="en-US" smtClean="0"/>
              <a:t>10</a:t>
            </a:fld>
            <a:endParaRPr lang="en-US"/>
          </a:p>
        </p:txBody>
      </p:sp>
    </p:spTree>
    <p:extLst>
      <p:ext uri="{BB962C8B-B14F-4D97-AF65-F5344CB8AC3E}">
        <p14:creationId xmlns:p14="http://schemas.microsoft.com/office/powerpoint/2010/main" val="233900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40" algn="just"/>
            <a:r>
              <a:rPr lang="en-US" sz="1200" b="0" i="0" u="none" strike="noStrike" baseline="0" dirty="0">
                <a:solidFill>
                  <a:srgbClr val="000000"/>
                </a:solidFill>
                <a:latin typeface="Calibri Light" panose="020F0302020204030204" pitchFamily="34" charset="0"/>
              </a:rPr>
              <a:t>The 5 MW ac solar facility will be composed of 585w solar panels mounted to fixed solar racking. A new curb cut will facilitate a 20-foot gravel access road to provide access for construction, and then be removed. A utility access stub road will remain on the secondary parcel for the duration of the project, allowing connection to National Grid’s distribution level infrastructure on Wilson Hill Road. However, maintenance access will be provided from the existing access road on the primary property. The </a:t>
            </a:r>
            <a:r>
              <a:rPr lang="en-US" sz="1200" dirty="0">
                <a:solidFill>
                  <a:srgbClr val="000000"/>
                </a:solidFill>
                <a:latin typeface="Calibri Light" panose="020F0302020204030204" pitchFamily="34" charset="0"/>
              </a:rPr>
              <a:t>t</a:t>
            </a:r>
            <a:r>
              <a:rPr lang="en-US" sz="1200" b="0" i="0" u="none" strike="noStrike" baseline="0" dirty="0">
                <a:solidFill>
                  <a:srgbClr val="000000"/>
                </a:solidFill>
                <a:latin typeface="Calibri Light" panose="020F0302020204030204" pitchFamily="34" charset="0"/>
              </a:rPr>
              <a:t>otal area disturbance is approximately +/-25.5 acres with </a:t>
            </a:r>
            <a:r>
              <a:rPr lang="en-US" sz="1200" dirty="0">
                <a:solidFill>
                  <a:srgbClr val="000000"/>
                </a:solidFill>
                <a:latin typeface="Calibri Light" panose="020F0302020204030204" pitchFamily="34" charset="0"/>
              </a:rPr>
              <a:t>0</a:t>
            </a:r>
            <a:r>
              <a:rPr lang="en-US" sz="1200" b="0" i="0" u="none" strike="noStrike" baseline="0" dirty="0">
                <a:solidFill>
                  <a:srgbClr val="000000"/>
                </a:solidFill>
                <a:latin typeface="Calibri Light" panose="020F0302020204030204" pitchFamily="34" charset="0"/>
              </a:rPr>
              <a:t>.8 acres of impervious surface, and +/-7.1 acres of tree clearing and grubbing.</a:t>
            </a:r>
          </a:p>
          <a:p>
            <a:pPr marR="540" algn="just"/>
            <a:endParaRPr lang="en-US" sz="1200" dirty="0">
              <a:solidFill>
                <a:srgbClr val="000000"/>
              </a:solidFill>
              <a:latin typeface="Calibri Light" panose="020F0302020204030204" pitchFamily="34" charset="0"/>
            </a:endParaRPr>
          </a:p>
          <a:p>
            <a:pPr marR="540" algn="just"/>
            <a:r>
              <a:rPr lang="en-US" sz="1200" b="0" i="0" u="none" strike="noStrike" baseline="0" dirty="0">
                <a:solidFill>
                  <a:srgbClr val="000000"/>
                </a:solidFill>
                <a:latin typeface="Calibri Light" panose="020F0302020204030204" pitchFamily="34" charset="0"/>
              </a:rPr>
              <a:t>As a requirement of the utility, on-site electrical interconnection and distribution lines will be placed above ground on telephone poles. Medium voltage lines will proceed from the Interconnection point to the facility underground. Nexamp is utilizing a 75-foot setback minimum on the project, but in most areas is </a:t>
            </a:r>
            <a:r>
              <a:rPr lang="en-US" sz="1200" dirty="0">
                <a:solidFill>
                  <a:srgbClr val="000000"/>
                </a:solidFill>
                <a:latin typeface="Calibri Light" panose="020F0302020204030204" pitchFamily="34" charset="0"/>
              </a:rPr>
              <a:t>greater. An 8-foot fixed knot farm fence will be erected to prevent unauthorized access to the array equipment. </a:t>
            </a:r>
            <a:endParaRPr lang="en-US" sz="1200" b="0" i="0" u="none" strike="noStrike" baseline="0" dirty="0">
              <a:solidFill>
                <a:srgbClr val="000000"/>
              </a:solidFill>
              <a:latin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14</a:t>
            </a:fld>
            <a:endParaRPr lang="en-US"/>
          </a:p>
        </p:txBody>
      </p:sp>
    </p:spTree>
    <p:extLst>
      <p:ext uri="{BB962C8B-B14F-4D97-AF65-F5344CB8AC3E}">
        <p14:creationId xmlns:p14="http://schemas.microsoft.com/office/powerpoint/2010/main" val="2359349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 Sept, 23: Would it be worth noting that after the concerns were heard regarding the Hawthorn project; the application was amended?</a:t>
            </a:r>
          </a:p>
        </p:txBody>
      </p:sp>
      <p:sp>
        <p:nvSpPr>
          <p:cNvPr id="4" name="Slide Number Placeholder 3"/>
          <p:cNvSpPr>
            <a:spLocks noGrp="1"/>
          </p:cNvSpPr>
          <p:nvPr>
            <p:ph type="sldNum" sz="quarter" idx="5"/>
          </p:nvPr>
        </p:nvSpPr>
        <p:spPr/>
        <p:txBody>
          <a:bodyPr/>
          <a:lstStyle/>
          <a:p>
            <a:fld id="{36BDD85F-167F-4D29-BA25-8617AA232DC6}" type="slidenum">
              <a:rPr lang="en-US" smtClean="0"/>
              <a:t>16</a:t>
            </a:fld>
            <a:endParaRPr lang="en-US"/>
          </a:p>
        </p:txBody>
      </p:sp>
    </p:spTree>
    <p:extLst>
      <p:ext uri="{BB962C8B-B14F-4D97-AF65-F5344CB8AC3E}">
        <p14:creationId xmlns:p14="http://schemas.microsoft.com/office/powerpoint/2010/main" val="238767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18</a:t>
            </a:fld>
            <a:endParaRPr lang="en-US"/>
          </a:p>
        </p:txBody>
      </p:sp>
    </p:spTree>
    <p:extLst>
      <p:ext uri="{BB962C8B-B14F-4D97-AF65-F5344CB8AC3E}">
        <p14:creationId xmlns:p14="http://schemas.microsoft.com/office/powerpoint/2010/main" val="598865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19</a:t>
            </a:fld>
            <a:endParaRPr lang="en-US"/>
          </a:p>
        </p:txBody>
      </p:sp>
    </p:spTree>
    <p:extLst>
      <p:ext uri="{BB962C8B-B14F-4D97-AF65-F5344CB8AC3E}">
        <p14:creationId xmlns:p14="http://schemas.microsoft.com/office/powerpoint/2010/main" val="3845650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BDD85F-167F-4D29-BA25-8617AA232DC6}" type="slidenum">
              <a:rPr lang="en-US" smtClean="0"/>
              <a:t>20</a:t>
            </a:fld>
            <a:endParaRPr lang="en-US"/>
          </a:p>
        </p:txBody>
      </p:sp>
    </p:spTree>
    <p:extLst>
      <p:ext uri="{BB962C8B-B14F-4D97-AF65-F5344CB8AC3E}">
        <p14:creationId xmlns:p14="http://schemas.microsoft.com/office/powerpoint/2010/main" val="2751874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8FAA8-7B16-BDB0-D606-08CD022A31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634E1-FFEC-937E-AA30-8BC9B6C8E9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0EABF3-7A96-B4D8-C7F9-FC8D716ED762}"/>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5" name="Footer Placeholder 4">
            <a:extLst>
              <a:ext uri="{FF2B5EF4-FFF2-40B4-BE49-F238E27FC236}">
                <a16:creationId xmlns:a16="http://schemas.microsoft.com/office/drawing/2014/main" id="{1404A1FC-6CCD-73EB-B7B8-7A5BD1BFB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0F201-9296-7758-6A74-521F9687B552}"/>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2680301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3851-21CF-3E85-064F-FB950DD9F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4C005-07A2-11BD-7B8A-4A8ECC865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BAB0F-FC6A-DC63-46BD-AEF9B979D5BC}"/>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5" name="Footer Placeholder 4">
            <a:extLst>
              <a:ext uri="{FF2B5EF4-FFF2-40B4-BE49-F238E27FC236}">
                <a16:creationId xmlns:a16="http://schemas.microsoft.com/office/drawing/2014/main" id="{2C17FB07-A5DF-83D2-A68F-8E4F04408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58027-CA83-3E70-F68F-183E549FD28C}"/>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362914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4B75E-6FC1-03D8-4C81-D813060214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6741B-E648-893F-BFBE-FF03C1C663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B8D09-16C4-2DC6-77EC-D66829950034}"/>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5" name="Footer Placeholder 4">
            <a:extLst>
              <a:ext uri="{FF2B5EF4-FFF2-40B4-BE49-F238E27FC236}">
                <a16:creationId xmlns:a16="http://schemas.microsoft.com/office/drawing/2014/main" id="{B7DF5788-F9D0-7CA5-BD39-E1F0D4378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CA528-97D1-B977-5C19-AD4825005F77}"/>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2677602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X no Log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95292B-210E-8140-8576-6E79FA332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752167"/>
            <a:ext cx="12192000" cy="105833"/>
          </a:xfrm>
          <a:prstGeom prst="rect">
            <a:avLst/>
          </a:prstGeom>
        </p:spPr>
      </p:pic>
      <p:grpSp>
        <p:nvGrpSpPr>
          <p:cNvPr id="8" name="Group 7">
            <a:extLst>
              <a:ext uri="{FF2B5EF4-FFF2-40B4-BE49-F238E27FC236}">
                <a16:creationId xmlns:a16="http://schemas.microsoft.com/office/drawing/2014/main" id="{4CB72D99-E437-45DB-EAAD-CA1A299F51FD}"/>
              </a:ext>
            </a:extLst>
          </p:cNvPr>
          <p:cNvGrpSpPr/>
          <p:nvPr/>
        </p:nvGrpSpPr>
        <p:grpSpPr>
          <a:xfrm>
            <a:off x="2" y="1"/>
            <a:ext cx="7387920" cy="6736292"/>
            <a:chOff x="2" y="1"/>
            <a:chExt cx="8865504" cy="8083550"/>
          </a:xfrm>
        </p:grpSpPr>
        <p:sp>
          <p:nvSpPr>
            <p:cNvPr id="9" name="object 2">
              <a:extLst>
                <a:ext uri="{FF2B5EF4-FFF2-40B4-BE49-F238E27FC236}">
                  <a16:creationId xmlns:a16="http://schemas.microsoft.com/office/drawing/2014/main" id="{4619BA3B-0FFF-22EE-FCFE-DBBCCBF3A916}"/>
                </a:ext>
              </a:extLst>
            </p:cNvPr>
            <p:cNvSpPr/>
            <p:nvPr/>
          </p:nvSpPr>
          <p:spPr>
            <a:xfrm>
              <a:off x="4219847" y="21231"/>
              <a:ext cx="4645659" cy="3399790"/>
            </a:xfrm>
            <a:custGeom>
              <a:avLst/>
              <a:gdLst/>
              <a:ahLst/>
              <a:cxnLst/>
              <a:rect l="l" t="t" r="r" b="b"/>
              <a:pathLst>
                <a:path w="4645659" h="3399790">
                  <a:moveTo>
                    <a:pt x="4645553" y="0"/>
                  </a:moveTo>
                  <a:lnTo>
                    <a:pt x="2194313" y="0"/>
                  </a:lnTo>
                  <a:lnTo>
                    <a:pt x="0" y="2147795"/>
                  </a:lnTo>
                  <a:lnTo>
                    <a:pt x="0" y="2157396"/>
                  </a:lnTo>
                  <a:lnTo>
                    <a:pt x="1269669" y="3399062"/>
                  </a:lnTo>
                  <a:lnTo>
                    <a:pt x="1278648" y="3399405"/>
                  </a:lnTo>
                  <a:lnTo>
                    <a:pt x="4443056" y="302599"/>
                  </a:lnTo>
                  <a:lnTo>
                    <a:pt x="4479588" y="264599"/>
                  </a:lnTo>
                  <a:lnTo>
                    <a:pt x="4513415" y="225109"/>
                  </a:lnTo>
                  <a:lnTo>
                    <a:pt x="4544535" y="184246"/>
                  </a:lnTo>
                  <a:lnTo>
                    <a:pt x="4572949" y="142127"/>
                  </a:lnTo>
                  <a:lnTo>
                    <a:pt x="4598657" y="98868"/>
                  </a:lnTo>
                  <a:lnTo>
                    <a:pt x="4621660" y="54587"/>
                  </a:lnTo>
                  <a:lnTo>
                    <a:pt x="4641956" y="9400"/>
                  </a:lnTo>
                  <a:lnTo>
                    <a:pt x="4645553" y="0"/>
                  </a:lnTo>
                  <a:close/>
                </a:path>
              </a:pathLst>
            </a:custGeom>
            <a:solidFill>
              <a:srgbClr val="F8F8F8"/>
            </a:solidFill>
          </p:spPr>
          <p:txBody>
            <a:bodyPr wrap="square" lIns="0" tIns="0" rIns="0" bIns="0" rtlCol="0"/>
            <a:lstStyle/>
            <a:p>
              <a:pPr defTabSz="761940">
                <a:defRPr/>
              </a:pPr>
              <a:endParaRPr sz="1500">
                <a:solidFill>
                  <a:prstClr val="black"/>
                </a:solidFill>
                <a:latin typeface="Calibri"/>
                <a:cs typeface="Arial"/>
                <a:sym typeface="Arial"/>
              </a:endParaRPr>
            </a:p>
          </p:txBody>
        </p:sp>
        <p:sp>
          <p:nvSpPr>
            <p:cNvPr id="10" name="object 4">
              <a:extLst>
                <a:ext uri="{FF2B5EF4-FFF2-40B4-BE49-F238E27FC236}">
                  <a16:creationId xmlns:a16="http://schemas.microsoft.com/office/drawing/2014/main" id="{AB1EB650-EB01-D6BF-68D5-166FE36AAD78}"/>
                </a:ext>
              </a:extLst>
            </p:cNvPr>
            <p:cNvSpPr/>
            <p:nvPr/>
          </p:nvSpPr>
          <p:spPr>
            <a:xfrm>
              <a:off x="2" y="1"/>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defTabSz="761940">
                <a:defRPr/>
              </a:pPr>
              <a:endParaRPr sz="1500">
                <a:solidFill>
                  <a:prstClr val="black"/>
                </a:solidFill>
                <a:latin typeface="Calibri"/>
                <a:cs typeface="Arial"/>
                <a:sym typeface="Arial"/>
              </a:endParaRPr>
            </a:p>
          </p:txBody>
        </p:sp>
      </p:grpSp>
      <p:sp>
        <p:nvSpPr>
          <p:cNvPr id="13" name="Holder 6">
            <a:extLst>
              <a:ext uri="{FF2B5EF4-FFF2-40B4-BE49-F238E27FC236}">
                <a16:creationId xmlns:a16="http://schemas.microsoft.com/office/drawing/2014/main" id="{54C09FCF-0E8A-5F52-93A6-7B94DE175E8C}"/>
              </a:ext>
            </a:extLst>
          </p:cNvPr>
          <p:cNvSpPr>
            <a:spLocks noGrp="1"/>
          </p:cNvSpPr>
          <p:nvPr>
            <p:ph type="sldNum" sz="quarter" idx="7"/>
          </p:nvPr>
        </p:nvSpPr>
        <p:spPr>
          <a:xfrm>
            <a:off x="613883" y="6339195"/>
            <a:ext cx="2804160" cy="276999"/>
          </a:xfrm>
        </p:spPr>
        <p:txBody>
          <a:bodyPr lIns="0" tIns="0" rIns="0" bIns="0"/>
          <a:lstStyle>
            <a:lvl1pPr algn="l">
              <a:defRPr>
                <a:solidFill>
                  <a:schemeClr val="tx1">
                    <a:tint val="75000"/>
                  </a:schemeClr>
                </a:solidFill>
              </a:defRPr>
            </a:lvl1pPr>
          </a:lstStyle>
          <a:p>
            <a:fld id="{5BE90F0E-EE01-0F4E-AF41-DFB50F8DE77F}" type="slidenum">
              <a:rPr lang="en-US" smtClean="0"/>
              <a:t>‹#›</a:t>
            </a:fld>
            <a:endParaRPr lang="en-US"/>
          </a:p>
        </p:txBody>
      </p:sp>
      <p:pic>
        <p:nvPicPr>
          <p:cNvPr id="2" name="Picture 1">
            <a:extLst>
              <a:ext uri="{FF2B5EF4-FFF2-40B4-BE49-F238E27FC236}">
                <a16:creationId xmlns:a16="http://schemas.microsoft.com/office/drawing/2014/main" id="{B768F435-131A-F66B-CD78-5016DF65AA0B}"/>
              </a:ext>
            </a:extLst>
          </p:cNvPr>
          <p:cNvPicPr>
            <a:picLocks noChangeAspect="1"/>
          </p:cNvPicPr>
          <p:nvPr/>
        </p:nvPicPr>
        <p:blipFill>
          <a:blip r:embed="rId3"/>
          <a:stretch>
            <a:fillRect/>
          </a:stretch>
        </p:blipFill>
        <p:spPr>
          <a:xfrm>
            <a:off x="11080096" y="6498154"/>
            <a:ext cx="952500" cy="190500"/>
          </a:xfrm>
          <a:prstGeom prst="rect">
            <a:avLst/>
          </a:prstGeom>
        </p:spPr>
      </p:pic>
    </p:spTree>
    <p:extLst>
      <p:ext uri="{BB962C8B-B14F-4D97-AF65-F5344CB8AC3E}">
        <p14:creationId xmlns:p14="http://schemas.microsoft.com/office/powerpoint/2010/main" val="414715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2284-9ECA-3215-6C61-F902A8618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537C17-E2A1-4016-DD61-19C22A464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51964-68AD-1870-74EF-CDC2DCD2924E}"/>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5" name="Footer Placeholder 4">
            <a:extLst>
              <a:ext uri="{FF2B5EF4-FFF2-40B4-BE49-F238E27FC236}">
                <a16:creationId xmlns:a16="http://schemas.microsoft.com/office/drawing/2014/main" id="{02E5473D-3DF0-39AD-596B-21036744A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9C2FC-2924-BD14-728C-03B2FE0E6075}"/>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429477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14B9-9F79-2A46-5012-92B1D9CD2F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BBABEB-7497-A3D0-E014-FC343DAA2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1702D0-1B71-344D-D7A8-20FD37A47541}"/>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5" name="Footer Placeholder 4">
            <a:extLst>
              <a:ext uri="{FF2B5EF4-FFF2-40B4-BE49-F238E27FC236}">
                <a16:creationId xmlns:a16="http://schemas.microsoft.com/office/drawing/2014/main" id="{05695C70-89C8-2FCA-D28B-6F08C2F9F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518F7-7652-33F5-B685-1C530BDE8703}"/>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119043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975B-5778-7E04-AB3B-CB2469C263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F67C24-9BEC-033B-28F6-278F9A3FAC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DD2C80-E792-D1B2-5898-7CFEA85793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EDED4A-25DA-C4CC-849D-A3F9903F86A1}"/>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6" name="Footer Placeholder 5">
            <a:extLst>
              <a:ext uri="{FF2B5EF4-FFF2-40B4-BE49-F238E27FC236}">
                <a16:creationId xmlns:a16="http://schemas.microsoft.com/office/drawing/2014/main" id="{2457CD47-14EB-EA7D-7468-44BE40660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E928B-8257-D4A5-5E29-001B93904688}"/>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358300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D8BF0-389A-2B4D-2C80-BC5EBFED89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793F2-1B1C-A249-4D30-AC78F669D1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B78D13-532E-5EBA-743D-56C20CAFC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8A312E-B6B3-A585-3E13-0960FA0A2A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2E38F-3709-E1C9-11C9-378EBE4D71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BE0B7-2A1E-1C36-7AE2-9022E1F42DF4}"/>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8" name="Footer Placeholder 7">
            <a:extLst>
              <a:ext uri="{FF2B5EF4-FFF2-40B4-BE49-F238E27FC236}">
                <a16:creationId xmlns:a16="http://schemas.microsoft.com/office/drawing/2014/main" id="{C27B5176-21B2-E556-1B64-8DCB37B34B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43062-F6F6-ADC5-C810-3A405C06D0F8}"/>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3939374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6EFAF-34E0-C0E6-F6B5-467CB62E79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17D8C7-4E7A-3B97-3A34-373078C56F70}"/>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4" name="Footer Placeholder 3">
            <a:extLst>
              <a:ext uri="{FF2B5EF4-FFF2-40B4-BE49-F238E27FC236}">
                <a16:creationId xmlns:a16="http://schemas.microsoft.com/office/drawing/2014/main" id="{5EDE1E49-4193-6EC8-5B19-467EDBBDE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EDC8AC-7AD6-9827-3679-C388494BF1D4}"/>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78423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BB7B4-962F-173E-F518-72A35B9C3158}"/>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3" name="Footer Placeholder 2">
            <a:extLst>
              <a:ext uri="{FF2B5EF4-FFF2-40B4-BE49-F238E27FC236}">
                <a16:creationId xmlns:a16="http://schemas.microsoft.com/office/drawing/2014/main" id="{443A6DF8-3482-AF65-99A2-CBD593F642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EE726F-B603-D91B-1429-BD1388286A4D}"/>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361539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DB3E-6B8A-3504-B7A5-AF844B09E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439132-E0DC-282F-D2E0-E2873E268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DD73D9-8E3C-5323-D928-76CD9A40A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87898-FEE8-37FA-C84A-B9A113774D0D}"/>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6" name="Footer Placeholder 5">
            <a:extLst>
              <a:ext uri="{FF2B5EF4-FFF2-40B4-BE49-F238E27FC236}">
                <a16:creationId xmlns:a16="http://schemas.microsoft.com/office/drawing/2014/main" id="{0BE6A0E3-EE43-60F4-4427-36F45C5F1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CCF711-8CB6-688C-230B-3EE8C4D9AE99}"/>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171076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C991-8D6B-B6FA-E5CE-A5F35CB151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ADDFB-B1AB-EDF6-8D3C-1216C2570D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A9BFFD-8E91-1D66-632C-63D91A4BD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6D362-B4FF-03DC-0755-F2B9CB7B8D36}"/>
              </a:ext>
            </a:extLst>
          </p:cNvPr>
          <p:cNvSpPr>
            <a:spLocks noGrp="1"/>
          </p:cNvSpPr>
          <p:nvPr>
            <p:ph type="dt" sz="half" idx="10"/>
          </p:nvPr>
        </p:nvSpPr>
        <p:spPr/>
        <p:txBody>
          <a:bodyPr/>
          <a:lstStyle/>
          <a:p>
            <a:fld id="{ED1E66F2-4181-4543-8A0D-9AE905C0F935}" type="datetimeFigureOut">
              <a:rPr lang="en-US" smtClean="0"/>
              <a:t>1/29/2024</a:t>
            </a:fld>
            <a:endParaRPr lang="en-US"/>
          </a:p>
        </p:txBody>
      </p:sp>
      <p:sp>
        <p:nvSpPr>
          <p:cNvPr id="6" name="Footer Placeholder 5">
            <a:extLst>
              <a:ext uri="{FF2B5EF4-FFF2-40B4-BE49-F238E27FC236}">
                <a16:creationId xmlns:a16="http://schemas.microsoft.com/office/drawing/2014/main" id="{C0906A46-6C12-D7F2-9B85-65309B353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02B1AB-EFDE-1F24-D7DE-65751B206527}"/>
              </a:ext>
            </a:extLst>
          </p:cNvPr>
          <p:cNvSpPr>
            <a:spLocks noGrp="1"/>
          </p:cNvSpPr>
          <p:nvPr>
            <p:ph type="sldNum" sz="quarter" idx="12"/>
          </p:nvPr>
        </p:nvSpPr>
        <p:spPr/>
        <p:txBody>
          <a:bodyPr/>
          <a:lstStyle/>
          <a:p>
            <a:fld id="{FBC24903-7905-4E41-90B3-56689B1AB085}" type="slidenum">
              <a:rPr lang="en-US" smtClean="0"/>
              <a:t>‹#›</a:t>
            </a:fld>
            <a:endParaRPr lang="en-US"/>
          </a:p>
        </p:txBody>
      </p:sp>
    </p:spTree>
    <p:extLst>
      <p:ext uri="{BB962C8B-B14F-4D97-AF65-F5344CB8AC3E}">
        <p14:creationId xmlns:p14="http://schemas.microsoft.com/office/powerpoint/2010/main" val="378654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EAB76D-98ED-CF0C-1B4B-DC9275ACE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3A0DA8-19EA-A8A9-714C-BDF401133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AC3DA-898F-2071-E722-705D11C1D8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E66F2-4181-4543-8A0D-9AE905C0F935}" type="datetimeFigureOut">
              <a:rPr lang="en-US" smtClean="0"/>
              <a:t>1/29/2024</a:t>
            </a:fld>
            <a:endParaRPr lang="en-US"/>
          </a:p>
        </p:txBody>
      </p:sp>
      <p:sp>
        <p:nvSpPr>
          <p:cNvPr id="5" name="Footer Placeholder 4">
            <a:extLst>
              <a:ext uri="{FF2B5EF4-FFF2-40B4-BE49-F238E27FC236}">
                <a16:creationId xmlns:a16="http://schemas.microsoft.com/office/drawing/2014/main" id="{4460E748-EA36-7EA5-AD0F-57CD0D102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D92DBE-ACF3-8197-0B50-DCA7BCE6C2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24903-7905-4E41-90B3-56689B1AB085}" type="slidenum">
              <a:rPr lang="en-US" smtClean="0"/>
              <a:t>‹#›</a:t>
            </a:fld>
            <a:endParaRPr lang="en-US"/>
          </a:p>
        </p:txBody>
      </p:sp>
    </p:spTree>
    <p:extLst>
      <p:ext uri="{BB962C8B-B14F-4D97-AF65-F5344CB8AC3E}">
        <p14:creationId xmlns:p14="http://schemas.microsoft.com/office/powerpoint/2010/main" val="231433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tiff"/><Relationship Id="rId3" Type="http://schemas.openxmlformats.org/officeDocument/2006/relationships/image" Target="../media/image5.png"/><Relationship Id="rId7" Type="http://schemas.openxmlformats.org/officeDocument/2006/relationships/image" Target="../media/image14.tiff"/><Relationship Id="rId12" Type="http://schemas.openxmlformats.org/officeDocument/2006/relationships/image" Target="../media/image1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tiff"/><Relationship Id="rId11" Type="http://schemas.openxmlformats.org/officeDocument/2006/relationships/image" Target="../media/image18.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7.png"/><Relationship Id="rId9" Type="http://schemas.openxmlformats.org/officeDocument/2006/relationships/image" Target="../media/image16.tiff"/><Relationship Id="rId14" Type="http://schemas.openxmlformats.org/officeDocument/2006/relationships/image" Target="../media/image21.tiff"/></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ass, outdoor, tree, mountain&#10;&#10;Description automatically generated">
            <a:extLst>
              <a:ext uri="{FF2B5EF4-FFF2-40B4-BE49-F238E27FC236}">
                <a16:creationId xmlns:a16="http://schemas.microsoft.com/office/drawing/2014/main" id="{0FFE2214-A74D-CE4C-81AD-4F339C2AF53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25051"/>
            <a:ext cx="9978294" cy="6762399"/>
          </a:xfrm>
          <a:prstGeom prst="rect">
            <a:avLst/>
          </a:prstGeom>
        </p:spPr>
      </p:pic>
      <p:sp>
        <p:nvSpPr>
          <p:cNvPr id="6" name="object 6"/>
          <p:cNvSpPr txBox="1"/>
          <p:nvPr/>
        </p:nvSpPr>
        <p:spPr>
          <a:xfrm>
            <a:off x="11092477" y="190500"/>
            <a:ext cx="141129" cy="1313808"/>
          </a:xfrm>
          <a:prstGeom prst="rect">
            <a:avLst/>
          </a:prstGeom>
        </p:spPr>
        <p:txBody>
          <a:bodyPr vert="vert270" wrap="square" lIns="0" tIns="4763" rIns="0" bIns="0" rtlCol="0">
            <a:spAutoFit/>
          </a:bodyPr>
          <a:lstStyle/>
          <a:p>
            <a:pPr marL="10583" marR="0" lvl="0" indent="0" algn="l" defTabSz="914400" rtl="0" eaLnBrk="1" fontAlgn="auto" latinLnBrk="0" hangingPunct="1">
              <a:lnSpc>
                <a:spcPct val="100000"/>
              </a:lnSpc>
              <a:spcBef>
                <a:spcPts val="37"/>
              </a:spcBef>
              <a:spcAft>
                <a:spcPts val="0"/>
              </a:spcAft>
              <a:buClrTx/>
              <a:buSzTx/>
              <a:buFontTx/>
              <a:buNone/>
              <a:tabLst/>
              <a:defRPr/>
            </a:pPr>
            <a:r>
              <a:rPr kumimoji="0" sz="917" b="0" i="0" u="none" strike="noStrike" kern="1200" cap="none" spc="95" normalizeH="0" baseline="0" noProof="0" dirty="0">
                <a:ln>
                  <a:noFill/>
                </a:ln>
                <a:solidFill>
                  <a:srgbClr val="FA572D"/>
                </a:solidFill>
                <a:effectLst/>
                <a:uLnTx/>
                <a:uFillTx/>
                <a:latin typeface="Myriad Pro"/>
                <a:ea typeface="+mn-ea"/>
                <a:cs typeface="Myriad Pro"/>
              </a:rPr>
              <a:t>N</a:t>
            </a:r>
            <a:r>
              <a:rPr kumimoji="0" sz="917" b="0" i="0" u="none" strike="noStrike" kern="1200" cap="none" spc="-8" normalizeH="0" baseline="0" noProof="0" dirty="0">
                <a:ln>
                  <a:noFill/>
                </a:ln>
                <a:solidFill>
                  <a:srgbClr val="FA572D"/>
                </a:solidFill>
                <a:effectLst/>
                <a:uLnTx/>
                <a:uFillTx/>
                <a:latin typeface="Myriad Pro"/>
                <a:ea typeface="+mn-ea"/>
                <a:cs typeface="Myriad Pro"/>
              </a:rPr>
              <a:t> </a:t>
            </a:r>
            <a:r>
              <a:rPr kumimoji="0" sz="917" b="0" i="0" u="none" strike="noStrike" kern="1200" cap="none" spc="95" normalizeH="0" baseline="0" noProof="0" dirty="0">
                <a:ln>
                  <a:noFill/>
                </a:ln>
                <a:solidFill>
                  <a:srgbClr val="FA572D"/>
                </a:solidFill>
                <a:effectLst/>
                <a:uLnTx/>
                <a:uFillTx/>
                <a:latin typeface="Myriad Pro"/>
                <a:ea typeface="+mn-ea"/>
                <a:cs typeface="Myriad Pro"/>
              </a:rPr>
              <a:t>E</a:t>
            </a:r>
            <a:r>
              <a:rPr kumimoji="0" sz="917" b="0" i="0" u="none" strike="noStrike" kern="1200" cap="none" spc="-8"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X</a:t>
            </a:r>
            <a:r>
              <a:rPr kumimoji="0" sz="917" b="0" i="0" u="none" strike="noStrike" kern="1200" cap="none" spc="79"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A</a:t>
            </a:r>
            <a:r>
              <a:rPr kumimoji="0" sz="917" b="0" i="0" u="none" strike="noStrike" kern="1200" cap="none" spc="83"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M</a:t>
            </a:r>
            <a:r>
              <a:rPr kumimoji="0" sz="917" b="0" i="0" u="none" strike="noStrike" kern="1200" cap="none" spc="87"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P</a:t>
            </a:r>
            <a:r>
              <a:rPr kumimoji="0" sz="917" b="0" i="0" u="none" strike="noStrike" kern="1200" cap="none" spc="-46"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a:t>
            </a:r>
            <a:r>
              <a:rPr kumimoji="0" sz="917" b="0" i="0" u="none" strike="noStrike" kern="1200" cap="none" spc="75"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C</a:t>
            </a:r>
            <a:r>
              <a:rPr kumimoji="0" sz="917" b="0" i="0" u="none" strike="noStrike" kern="1200" cap="none" spc="71" normalizeH="0" baseline="0" noProof="0" dirty="0">
                <a:ln>
                  <a:noFill/>
                </a:ln>
                <a:solidFill>
                  <a:srgbClr val="FA572D"/>
                </a:solidFill>
                <a:effectLst/>
                <a:uLnTx/>
                <a:uFillTx/>
                <a:latin typeface="Myriad Pro"/>
                <a:ea typeface="+mn-ea"/>
                <a:cs typeface="Myriad Pro"/>
              </a:rPr>
              <a:t> </a:t>
            </a:r>
            <a:r>
              <a:rPr kumimoji="0" sz="917" b="0" i="0" u="none" strike="noStrike" kern="1200" cap="none" spc="95" normalizeH="0" baseline="0" noProof="0" dirty="0">
                <a:ln>
                  <a:noFill/>
                </a:ln>
                <a:solidFill>
                  <a:srgbClr val="FA572D"/>
                </a:solidFill>
                <a:effectLst/>
                <a:uLnTx/>
                <a:uFillTx/>
                <a:latin typeface="Myriad Pro"/>
                <a:ea typeface="+mn-ea"/>
                <a:cs typeface="Myriad Pro"/>
              </a:rPr>
              <a:t>O</a:t>
            </a:r>
            <a:r>
              <a:rPr kumimoji="0" sz="917" b="0" i="0" u="none" strike="noStrike" kern="1200" cap="none" spc="-4" normalizeH="0" baseline="0" noProof="0" dirty="0">
                <a:ln>
                  <a:noFill/>
                </a:ln>
                <a:solidFill>
                  <a:srgbClr val="FA572D"/>
                </a:solidFill>
                <a:effectLst/>
                <a:uLnTx/>
                <a:uFillTx/>
                <a:latin typeface="Myriad Pro"/>
                <a:ea typeface="+mn-ea"/>
                <a:cs typeface="Myriad Pro"/>
              </a:rPr>
              <a:t> </a:t>
            </a:r>
            <a:r>
              <a:rPr kumimoji="0" sz="917" b="0" i="0" u="none" strike="noStrike" kern="1200" cap="none" spc="0" normalizeH="0" baseline="0" noProof="0" dirty="0">
                <a:ln>
                  <a:noFill/>
                </a:ln>
                <a:solidFill>
                  <a:srgbClr val="FA572D"/>
                </a:solidFill>
                <a:effectLst/>
                <a:uLnTx/>
                <a:uFillTx/>
                <a:latin typeface="Myriad Pro"/>
                <a:ea typeface="+mn-ea"/>
                <a:cs typeface="Myriad Pro"/>
              </a:rPr>
              <a:t>M </a:t>
            </a:r>
            <a:r>
              <a:rPr kumimoji="0" sz="917" b="0" i="0" u="none" strike="noStrike" kern="1200" cap="none" spc="-95" normalizeH="0" baseline="0" noProof="0" dirty="0">
                <a:ln>
                  <a:noFill/>
                </a:ln>
                <a:solidFill>
                  <a:srgbClr val="FA572D"/>
                </a:solidFill>
                <a:effectLst/>
                <a:uLnTx/>
                <a:uFillTx/>
                <a:latin typeface="Myriad Pro"/>
                <a:ea typeface="+mn-ea"/>
                <a:cs typeface="Myriad Pro"/>
              </a:rPr>
              <a:t> </a:t>
            </a:r>
            <a:endParaRPr kumimoji="0" sz="917" b="0" i="0" u="none" strike="noStrike" kern="1200" cap="none" spc="0" normalizeH="0" baseline="0" noProof="0" dirty="0">
              <a:ln>
                <a:noFill/>
              </a:ln>
              <a:solidFill>
                <a:prstClr val="black"/>
              </a:solidFill>
              <a:effectLst/>
              <a:uLnTx/>
              <a:uFillTx/>
              <a:latin typeface="Myriad Pro"/>
              <a:ea typeface="+mn-ea"/>
              <a:cs typeface="Myriad Pro"/>
            </a:endParaRPr>
          </a:p>
        </p:txBody>
      </p:sp>
      <p:sp>
        <p:nvSpPr>
          <p:cNvPr id="7" name="object 7"/>
          <p:cNvSpPr txBox="1"/>
          <p:nvPr/>
        </p:nvSpPr>
        <p:spPr>
          <a:xfrm>
            <a:off x="11092477" y="5115869"/>
            <a:ext cx="141129" cy="1264973"/>
          </a:xfrm>
          <a:prstGeom prst="rect">
            <a:avLst/>
          </a:prstGeom>
        </p:spPr>
        <p:txBody>
          <a:bodyPr vert="vert270" wrap="square" lIns="0" tIns="4763" rIns="0" bIns="0" rtlCol="0">
            <a:spAutoFit/>
          </a:bodyPr>
          <a:lstStyle/>
          <a:p>
            <a:pPr marL="10583" marR="0" lvl="0" indent="0" algn="l" defTabSz="914400" rtl="0" eaLnBrk="1" fontAlgn="auto" latinLnBrk="0" hangingPunct="1">
              <a:lnSpc>
                <a:spcPct val="100000"/>
              </a:lnSpc>
              <a:spcBef>
                <a:spcPts val="37"/>
              </a:spcBef>
              <a:spcAft>
                <a:spcPts val="0"/>
              </a:spcAft>
              <a:buClrTx/>
              <a:buSzTx/>
              <a:buFontTx/>
              <a:buNone/>
              <a:tabLst/>
              <a:defRPr/>
            </a:pPr>
            <a:r>
              <a:rPr kumimoji="0" sz="917" b="0" i="0" u="none" strike="noStrike" kern="1200" cap="none" spc="95" normalizeH="0" baseline="0" noProof="0" dirty="0">
                <a:ln>
                  <a:noFill/>
                </a:ln>
                <a:solidFill>
                  <a:srgbClr val="1E1F24"/>
                </a:solidFill>
                <a:effectLst/>
                <a:uLnTx/>
                <a:uFillTx/>
                <a:latin typeface="Myriad Pro"/>
                <a:ea typeface="+mn-ea"/>
                <a:cs typeface="Myriad Pro"/>
              </a:rPr>
              <a:t>N</a:t>
            </a:r>
            <a:r>
              <a:rPr kumimoji="0" sz="917" b="0" i="0" u="none" strike="noStrike" kern="1200" cap="none" spc="-8" normalizeH="0" baseline="0" noProof="0" dirty="0">
                <a:ln>
                  <a:noFill/>
                </a:ln>
                <a:solidFill>
                  <a:srgbClr val="1E1F24"/>
                </a:solidFill>
                <a:effectLst/>
                <a:uLnTx/>
                <a:uFillTx/>
                <a:latin typeface="Myriad Pro"/>
                <a:ea typeface="+mn-ea"/>
                <a:cs typeface="Myriad Pro"/>
              </a:rPr>
              <a:t> </a:t>
            </a:r>
            <a:r>
              <a:rPr kumimoji="0" sz="917" b="0" i="0" u="none" strike="noStrike" kern="1200" cap="none" spc="95" normalizeH="0" baseline="0" noProof="0" dirty="0">
                <a:ln>
                  <a:noFill/>
                </a:ln>
                <a:solidFill>
                  <a:srgbClr val="1E1F24"/>
                </a:solidFill>
                <a:effectLst/>
                <a:uLnTx/>
                <a:uFillTx/>
                <a:latin typeface="Myriad Pro"/>
                <a:ea typeface="+mn-ea"/>
                <a:cs typeface="Myriad Pro"/>
              </a:rPr>
              <a:t>E</a:t>
            </a:r>
            <a:r>
              <a:rPr kumimoji="0" sz="917" b="0" i="0" u="none" strike="noStrike" kern="1200" cap="none" spc="-4"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X</a:t>
            </a:r>
            <a:r>
              <a:rPr kumimoji="0" sz="917" b="0" i="0" u="none" strike="noStrike" kern="1200" cap="none" spc="79"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A</a:t>
            </a:r>
            <a:r>
              <a:rPr kumimoji="0" sz="917" b="0" i="0" u="none" strike="noStrike" kern="1200" cap="none" spc="83" normalizeH="0" baseline="0" noProof="0" dirty="0">
                <a:ln>
                  <a:noFill/>
                </a:ln>
                <a:solidFill>
                  <a:srgbClr val="1E1F24"/>
                </a:solidFill>
                <a:effectLst/>
                <a:uLnTx/>
                <a:uFillTx/>
                <a:latin typeface="Myriad Pro"/>
                <a:ea typeface="+mn-ea"/>
                <a:cs typeface="Myriad Pro"/>
              </a:rPr>
              <a:t> </a:t>
            </a:r>
            <a:r>
              <a:rPr kumimoji="0" sz="917" b="0" i="0" u="none" strike="noStrike" kern="1200" cap="none" spc="95" normalizeH="0" baseline="0" noProof="0" dirty="0">
                <a:ln>
                  <a:noFill/>
                </a:ln>
                <a:solidFill>
                  <a:srgbClr val="1E1F24"/>
                </a:solidFill>
                <a:effectLst/>
                <a:uLnTx/>
                <a:uFillTx/>
                <a:latin typeface="Myriad Pro"/>
                <a:ea typeface="+mn-ea"/>
                <a:cs typeface="Myriad Pro"/>
              </a:rPr>
              <a:t>M</a:t>
            </a:r>
            <a:r>
              <a:rPr kumimoji="0" sz="917" b="0" i="0" u="none" strike="noStrike" kern="1200" cap="none" spc="-8"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P  </a:t>
            </a:r>
            <a:r>
              <a:rPr kumimoji="0" sz="917" b="0" i="0" u="none" strike="noStrike" kern="1200" cap="none" spc="150"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2</a:t>
            </a:r>
            <a:r>
              <a:rPr kumimoji="0" sz="917" b="0" i="0" u="none" strike="noStrike" kern="1200" cap="none" spc="71"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0</a:t>
            </a:r>
            <a:r>
              <a:rPr kumimoji="0" sz="917" b="0" i="0" u="none" strike="noStrike" kern="1200" cap="none" spc="71"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2</a:t>
            </a:r>
            <a:r>
              <a:rPr kumimoji="0" sz="917" b="0" i="0" u="none" strike="noStrike" kern="1200" cap="none" spc="71" normalizeH="0" baseline="0" noProof="0" dirty="0">
                <a:ln>
                  <a:noFill/>
                </a:ln>
                <a:solidFill>
                  <a:srgbClr val="1E1F24"/>
                </a:solidFill>
                <a:effectLst/>
                <a:uLnTx/>
                <a:uFillTx/>
                <a:latin typeface="Myriad Pro"/>
                <a:ea typeface="+mn-ea"/>
                <a:cs typeface="Myriad Pro"/>
              </a:rPr>
              <a:t> </a:t>
            </a:r>
            <a:r>
              <a:rPr lang="en-US" sz="917" dirty="0">
                <a:solidFill>
                  <a:srgbClr val="1E1F24"/>
                </a:solidFill>
                <a:latin typeface="Myriad Pro"/>
                <a:cs typeface="Myriad Pro"/>
              </a:rPr>
              <a:t>4</a:t>
            </a:r>
            <a:endParaRPr kumimoji="0" sz="917" b="0" i="0" u="none" strike="noStrike" kern="1200" cap="none" spc="0" normalizeH="0" baseline="0" noProof="0" dirty="0">
              <a:ln>
                <a:noFill/>
              </a:ln>
              <a:solidFill>
                <a:prstClr val="black"/>
              </a:solidFill>
              <a:effectLst/>
              <a:uLnTx/>
              <a:uFillTx/>
              <a:latin typeface="Myriad Pro"/>
              <a:ea typeface="+mn-ea"/>
              <a:cs typeface="Myriad Pro"/>
            </a:endParaRPr>
          </a:p>
        </p:txBody>
      </p:sp>
      <p:sp>
        <p:nvSpPr>
          <p:cNvPr id="8" name="object 8"/>
          <p:cNvSpPr txBox="1"/>
          <p:nvPr/>
        </p:nvSpPr>
        <p:spPr>
          <a:xfrm>
            <a:off x="11092477" y="5066656"/>
            <a:ext cx="141129" cy="49213"/>
          </a:xfrm>
          <a:prstGeom prst="rect">
            <a:avLst/>
          </a:prstGeom>
        </p:spPr>
        <p:txBody>
          <a:bodyPr vert="vert270" wrap="square" lIns="0" tIns="4763" rIns="0" bIns="0" rtlCol="0">
            <a:spAutoFit/>
          </a:bodyPr>
          <a:lstStyle/>
          <a:p>
            <a:pPr marL="10583" marR="0" lvl="0" indent="0" algn="l" defTabSz="914400" rtl="0" eaLnBrk="1" fontAlgn="auto" latinLnBrk="0" hangingPunct="1">
              <a:lnSpc>
                <a:spcPct val="100000"/>
              </a:lnSpc>
              <a:spcBef>
                <a:spcPts val="37"/>
              </a:spcBef>
              <a:spcAft>
                <a:spcPts val="0"/>
              </a:spcAft>
              <a:buClrTx/>
              <a:buSzTx/>
              <a:buFontTx/>
              <a:buNone/>
              <a:tabLst/>
              <a:defRPr/>
            </a:pPr>
            <a:r>
              <a:rPr kumimoji="0" sz="917" b="0" i="0" u="none" strike="noStrike" kern="1200" cap="none" spc="0" normalizeH="0" baseline="0" noProof="0" dirty="0">
                <a:ln>
                  <a:noFill/>
                </a:ln>
                <a:solidFill>
                  <a:srgbClr val="1E1F24"/>
                </a:solidFill>
                <a:effectLst/>
                <a:uLnTx/>
                <a:uFillTx/>
                <a:latin typeface="Myriad Pro"/>
                <a:ea typeface="+mn-ea"/>
                <a:cs typeface="Myriad Pro"/>
              </a:rPr>
              <a:t>|</a:t>
            </a:r>
            <a:endParaRPr kumimoji="0" sz="917" b="0" i="0" u="none" strike="noStrike" kern="1200" cap="none" spc="0" normalizeH="0" baseline="0" noProof="0">
              <a:ln>
                <a:noFill/>
              </a:ln>
              <a:solidFill>
                <a:prstClr val="black"/>
              </a:solidFill>
              <a:effectLst/>
              <a:uLnTx/>
              <a:uFillTx/>
              <a:latin typeface="Myriad Pro"/>
              <a:ea typeface="+mn-ea"/>
              <a:cs typeface="Myriad Pro"/>
            </a:endParaRPr>
          </a:p>
        </p:txBody>
      </p:sp>
      <p:sp>
        <p:nvSpPr>
          <p:cNvPr id="9" name="object 9"/>
          <p:cNvSpPr txBox="1"/>
          <p:nvPr/>
        </p:nvSpPr>
        <p:spPr>
          <a:xfrm>
            <a:off x="11092477" y="3238501"/>
            <a:ext cx="141129" cy="1634452"/>
          </a:xfrm>
          <a:prstGeom prst="rect">
            <a:avLst/>
          </a:prstGeom>
        </p:spPr>
        <p:txBody>
          <a:bodyPr vert="vert270" wrap="square" lIns="0" tIns="4763" rIns="0" bIns="0" rtlCol="0">
            <a:spAutoFit/>
          </a:bodyPr>
          <a:lstStyle/>
          <a:p>
            <a:pPr marL="10583" marR="0" lvl="0" indent="0" algn="l" defTabSz="914400" rtl="0" eaLnBrk="1" fontAlgn="auto" latinLnBrk="0" hangingPunct="1">
              <a:lnSpc>
                <a:spcPct val="100000"/>
              </a:lnSpc>
              <a:spcBef>
                <a:spcPts val="37"/>
              </a:spcBef>
              <a:spcAft>
                <a:spcPts val="0"/>
              </a:spcAft>
              <a:buClrTx/>
              <a:buSzTx/>
              <a:buFontTx/>
              <a:buNone/>
              <a:tabLst/>
              <a:defRPr/>
            </a:pPr>
            <a:r>
              <a:rPr kumimoji="0" sz="917" b="0" i="0" u="none" strike="noStrike" kern="1200" cap="none" spc="95" normalizeH="0" baseline="0" noProof="0" dirty="0">
                <a:ln>
                  <a:noFill/>
                </a:ln>
                <a:solidFill>
                  <a:srgbClr val="1E1F24"/>
                </a:solidFill>
                <a:effectLst/>
                <a:uLnTx/>
                <a:uFillTx/>
                <a:latin typeface="Myriad Pro"/>
                <a:ea typeface="+mn-ea"/>
                <a:cs typeface="Myriad Pro"/>
              </a:rPr>
              <a:t>G</a:t>
            </a:r>
            <a:r>
              <a:rPr kumimoji="0" sz="917" b="0" i="0" u="none" strike="noStrike" kern="1200" cap="none" spc="-4"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E</a:t>
            </a:r>
            <a:r>
              <a:rPr kumimoji="0" sz="917" b="0" i="0" u="none" strike="noStrike" kern="1200" cap="none" spc="104"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T</a:t>
            </a:r>
            <a:r>
              <a:rPr kumimoji="0" sz="917" b="0" i="0" u="none" strike="noStrike" kern="1200" cap="none" spc="325"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T</a:t>
            </a:r>
            <a:r>
              <a:rPr kumimoji="0" sz="917" b="0" i="0" u="none" strike="noStrike" kern="1200" cap="none" spc="62"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O  </a:t>
            </a:r>
            <a:r>
              <a:rPr kumimoji="0" sz="917" b="0" i="0" u="none" strike="noStrike" kern="1200" cap="none" spc="162" normalizeH="0" baseline="0" noProof="0" dirty="0">
                <a:ln>
                  <a:noFill/>
                </a:ln>
                <a:solidFill>
                  <a:srgbClr val="1E1F24"/>
                </a:solidFill>
                <a:effectLst/>
                <a:uLnTx/>
                <a:uFillTx/>
                <a:latin typeface="Myriad Pro"/>
                <a:ea typeface="+mn-ea"/>
                <a:cs typeface="Myriad Pro"/>
              </a:rPr>
              <a:t> </a:t>
            </a:r>
            <a:r>
              <a:rPr kumimoji="0" sz="917" b="0" i="0" u="none" strike="noStrike" kern="1200" cap="none" spc="95" normalizeH="0" baseline="0" noProof="0" dirty="0">
                <a:ln>
                  <a:noFill/>
                </a:ln>
                <a:solidFill>
                  <a:srgbClr val="1E1F24"/>
                </a:solidFill>
                <a:effectLst/>
                <a:uLnTx/>
                <a:uFillTx/>
                <a:latin typeface="Myriad Pro"/>
                <a:ea typeface="+mn-ea"/>
                <a:cs typeface="Myriad Pro"/>
              </a:rPr>
              <a:t>K</a:t>
            </a:r>
            <a:r>
              <a:rPr kumimoji="0" sz="917" b="0" i="0" u="none" strike="noStrike" kern="1200" cap="none" spc="-4" normalizeH="0" baseline="0" noProof="0" dirty="0">
                <a:ln>
                  <a:noFill/>
                </a:ln>
                <a:solidFill>
                  <a:srgbClr val="1E1F24"/>
                </a:solidFill>
                <a:effectLst/>
                <a:uLnTx/>
                <a:uFillTx/>
                <a:latin typeface="Myriad Pro"/>
                <a:ea typeface="+mn-ea"/>
                <a:cs typeface="Myriad Pro"/>
              </a:rPr>
              <a:t> </a:t>
            </a:r>
            <a:r>
              <a:rPr kumimoji="0" sz="917" b="0" i="0" u="none" strike="noStrike" kern="1200" cap="none" spc="95" normalizeH="0" baseline="0" noProof="0" dirty="0">
                <a:ln>
                  <a:noFill/>
                </a:ln>
                <a:solidFill>
                  <a:srgbClr val="1E1F24"/>
                </a:solidFill>
                <a:effectLst/>
                <a:uLnTx/>
                <a:uFillTx/>
                <a:latin typeface="Myriad Pro"/>
                <a:ea typeface="+mn-ea"/>
                <a:cs typeface="Myriad Pro"/>
              </a:rPr>
              <a:t>N</a:t>
            </a:r>
            <a:r>
              <a:rPr kumimoji="0" sz="917" b="0" i="0" u="none" strike="noStrike" kern="1200" cap="none" spc="-4" normalizeH="0" baseline="0" noProof="0" dirty="0">
                <a:ln>
                  <a:noFill/>
                </a:ln>
                <a:solidFill>
                  <a:srgbClr val="1E1F24"/>
                </a:solidFill>
                <a:effectLst/>
                <a:uLnTx/>
                <a:uFillTx/>
                <a:latin typeface="Myriad Pro"/>
                <a:ea typeface="+mn-ea"/>
                <a:cs typeface="Myriad Pro"/>
              </a:rPr>
              <a:t> </a:t>
            </a:r>
            <a:r>
              <a:rPr kumimoji="0" sz="917" b="0" i="0" u="none" strike="noStrike" kern="1200" cap="none" spc="95" normalizeH="0" baseline="0" noProof="0" dirty="0">
                <a:ln>
                  <a:noFill/>
                </a:ln>
                <a:solidFill>
                  <a:srgbClr val="1E1F24"/>
                </a:solidFill>
                <a:effectLst/>
                <a:uLnTx/>
                <a:uFillTx/>
                <a:latin typeface="Myriad Pro"/>
                <a:ea typeface="+mn-ea"/>
                <a:cs typeface="Myriad Pro"/>
              </a:rPr>
              <a:t>O</a:t>
            </a:r>
            <a:r>
              <a:rPr kumimoji="0" sz="917" b="0" i="0" u="none" strike="noStrike" kern="1200" cap="none" spc="-4"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W  </a:t>
            </a:r>
            <a:r>
              <a:rPr kumimoji="0" sz="917" b="0" i="0" u="none" strike="noStrike" kern="1200" cap="none" spc="162" normalizeH="0" baseline="0" noProof="0" dirty="0">
                <a:ln>
                  <a:noFill/>
                </a:ln>
                <a:solidFill>
                  <a:srgbClr val="1E1F24"/>
                </a:solidFill>
                <a:effectLst/>
                <a:uLnTx/>
                <a:uFillTx/>
                <a:latin typeface="Myriad Pro"/>
                <a:ea typeface="+mn-ea"/>
                <a:cs typeface="Myriad Pro"/>
              </a:rPr>
              <a:t> </a:t>
            </a:r>
            <a:r>
              <a:rPr kumimoji="0" sz="917" b="0" i="0" u="none" strike="noStrike" kern="1200" cap="none" spc="95" normalizeH="0" baseline="0" noProof="0" dirty="0">
                <a:ln>
                  <a:noFill/>
                </a:ln>
                <a:solidFill>
                  <a:srgbClr val="1E1F24"/>
                </a:solidFill>
                <a:effectLst/>
                <a:uLnTx/>
                <a:uFillTx/>
                <a:latin typeface="Myriad Pro"/>
                <a:ea typeface="+mn-ea"/>
                <a:cs typeface="Myriad Pro"/>
              </a:rPr>
              <a:t>U</a:t>
            </a:r>
            <a:r>
              <a:rPr kumimoji="0" sz="917" b="0" i="0" u="none" strike="noStrike" kern="1200" cap="none" spc="-4" normalizeH="0" baseline="0" noProof="0" dirty="0">
                <a:ln>
                  <a:noFill/>
                </a:ln>
                <a:solidFill>
                  <a:srgbClr val="1E1F24"/>
                </a:solidFill>
                <a:effectLst/>
                <a:uLnTx/>
                <a:uFillTx/>
                <a:latin typeface="Myriad Pro"/>
                <a:ea typeface="+mn-ea"/>
                <a:cs typeface="Myriad Pro"/>
              </a:rPr>
              <a:t> </a:t>
            </a:r>
            <a:r>
              <a:rPr kumimoji="0" sz="917" b="0" i="0" u="none" strike="noStrike" kern="1200" cap="none" spc="0" normalizeH="0" baseline="0" noProof="0" dirty="0">
                <a:ln>
                  <a:noFill/>
                </a:ln>
                <a:solidFill>
                  <a:srgbClr val="1E1F24"/>
                </a:solidFill>
                <a:effectLst/>
                <a:uLnTx/>
                <a:uFillTx/>
                <a:latin typeface="Myriad Pro"/>
                <a:ea typeface="+mn-ea"/>
                <a:cs typeface="Myriad Pro"/>
              </a:rPr>
              <a:t>S </a:t>
            </a:r>
            <a:r>
              <a:rPr kumimoji="0" sz="917" b="0" i="0" u="none" strike="noStrike" kern="1200" cap="none" spc="-95" normalizeH="0" baseline="0" noProof="0" dirty="0">
                <a:ln>
                  <a:noFill/>
                </a:ln>
                <a:solidFill>
                  <a:srgbClr val="1E1F24"/>
                </a:solidFill>
                <a:effectLst/>
                <a:uLnTx/>
                <a:uFillTx/>
                <a:latin typeface="Myriad Pro"/>
                <a:ea typeface="+mn-ea"/>
                <a:cs typeface="Myriad Pro"/>
              </a:rPr>
              <a:t> </a:t>
            </a:r>
            <a:endParaRPr kumimoji="0" sz="917" b="0" i="0" u="none" strike="noStrike" kern="1200" cap="none" spc="0" normalizeH="0" baseline="0" noProof="0" dirty="0">
              <a:ln>
                <a:noFill/>
              </a:ln>
              <a:solidFill>
                <a:prstClr val="black"/>
              </a:solidFill>
              <a:effectLst/>
              <a:uLnTx/>
              <a:uFillTx/>
              <a:latin typeface="Myriad Pro"/>
              <a:ea typeface="+mn-ea"/>
              <a:cs typeface="Myriad Pro"/>
            </a:endParaRPr>
          </a:p>
        </p:txBody>
      </p:sp>
      <p:grpSp>
        <p:nvGrpSpPr>
          <p:cNvPr id="25" name="Group 24">
            <a:extLst>
              <a:ext uri="{FF2B5EF4-FFF2-40B4-BE49-F238E27FC236}">
                <a16:creationId xmlns:a16="http://schemas.microsoft.com/office/drawing/2014/main" id="{6841B2AC-40B4-654B-AE31-0ABF28745664}"/>
              </a:ext>
            </a:extLst>
          </p:cNvPr>
          <p:cNvGrpSpPr/>
          <p:nvPr/>
        </p:nvGrpSpPr>
        <p:grpSpPr>
          <a:xfrm>
            <a:off x="0" y="-25051"/>
            <a:ext cx="10048828" cy="6817532"/>
            <a:chOff x="-84639" y="-30062"/>
            <a:chExt cx="12058593" cy="8114879"/>
          </a:xfrm>
        </p:grpSpPr>
        <p:sp>
          <p:nvSpPr>
            <p:cNvPr id="16" name="Rectangle 15">
              <a:extLst>
                <a:ext uri="{FF2B5EF4-FFF2-40B4-BE49-F238E27FC236}">
                  <a16:creationId xmlns:a16="http://schemas.microsoft.com/office/drawing/2014/main" id="{79E97791-EDA8-834D-ABCF-08D9667DD006}"/>
                </a:ext>
              </a:extLst>
            </p:cNvPr>
            <p:cNvSpPr/>
            <p:nvPr/>
          </p:nvSpPr>
          <p:spPr>
            <a:xfrm>
              <a:off x="-84639" y="-30062"/>
              <a:ext cx="12058593" cy="8114879"/>
            </a:xfrm>
            <a:prstGeom prst="rect">
              <a:avLst/>
            </a:prstGeom>
            <a:solidFill>
              <a:schemeClr val="tx1">
                <a:alpha val="2641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bject 4">
              <a:extLst>
                <a:ext uri="{FF2B5EF4-FFF2-40B4-BE49-F238E27FC236}">
                  <a16:creationId xmlns:a16="http://schemas.microsoft.com/office/drawing/2014/main" id="{22C0FFFD-E175-E04E-AAB6-80B7EF612B37}"/>
                </a:ext>
              </a:extLst>
            </p:cNvPr>
            <p:cNvSpPr/>
            <p:nvPr/>
          </p:nvSpPr>
          <p:spPr>
            <a:xfrm>
              <a:off x="10321839" y="7661260"/>
              <a:ext cx="1473835" cy="303530"/>
            </a:xfrm>
            <a:custGeom>
              <a:avLst/>
              <a:gdLst/>
              <a:ahLst/>
              <a:cxnLst/>
              <a:rect l="l" t="t" r="r" b="b"/>
              <a:pathLst>
                <a:path w="1473835" h="303530">
                  <a:moveTo>
                    <a:pt x="790765" y="4356"/>
                  </a:moveTo>
                  <a:lnTo>
                    <a:pt x="752048" y="12027"/>
                  </a:lnTo>
                  <a:lnTo>
                    <a:pt x="720399" y="32932"/>
                  </a:lnTo>
                  <a:lnTo>
                    <a:pt x="699045" y="63908"/>
                  </a:lnTo>
                  <a:lnTo>
                    <a:pt x="691210" y="101790"/>
                  </a:lnTo>
                  <a:lnTo>
                    <a:pt x="691210" y="208483"/>
                  </a:lnTo>
                  <a:lnTo>
                    <a:pt x="699300" y="216420"/>
                  </a:lnTo>
                  <a:lnTo>
                    <a:pt x="719264" y="216420"/>
                  </a:lnTo>
                  <a:lnTo>
                    <a:pt x="727379" y="208483"/>
                  </a:lnTo>
                  <a:lnTo>
                    <a:pt x="727379" y="153301"/>
                  </a:lnTo>
                  <a:lnTo>
                    <a:pt x="727519" y="153162"/>
                  </a:lnTo>
                  <a:lnTo>
                    <a:pt x="890346" y="153162"/>
                  </a:lnTo>
                  <a:lnTo>
                    <a:pt x="890346" y="117767"/>
                  </a:lnTo>
                  <a:lnTo>
                    <a:pt x="727519" y="117767"/>
                  </a:lnTo>
                  <a:lnTo>
                    <a:pt x="727379" y="117640"/>
                  </a:lnTo>
                  <a:lnTo>
                    <a:pt x="727379" y="101790"/>
                  </a:lnTo>
                  <a:lnTo>
                    <a:pt x="732368" y="77666"/>
                  </a:lnTo>
                  <a:lnTo>
                    <a:pt x="745966" y="57938"/>
                  </a:lnTo>
                  <a:lnTo>
                    <a:pt x="766116" y="44624"/>
                  </a:lnTo>
                  <a:lnTo>
                    <a:pt x="790765" y="39738"/>
                  </a:lnTo>
                  <a:lnTo>
                    <a:pt x="865837" y="39738"/>
                  </a:lnTo>
                  <a:lnTo>
                    <a:pt x="861144" y="32932"/>
                  </a:lnTo>
                  <a:lnTo>
                    <a:pt x="829486" y="12027"/>
                  </a:lnTo>
                  <a:lnTo>
                    <a:pt x="790765" y="4356"/>
                  </a:lnTo>
                  <a:close/>
                </a:path>
                <a:path w="1473835" h="303530">
                  <a:moveTo>
                    <a:pt x="890346" y="153162"/>
                  </a:moveTo>
                  <a:lnTo>
                    <a:pt x="854036" y="153162"/>
                  </a:lnTo>
                  <a:lnTo>
                    <a:pt x="854176" y="153301"/>
                  </a:lnTo>
                  <a:lnTo>
                    <a:pt x="854176" y="208483"/>
                  </a:lnTo>
                  <a:lnTo>
                    <a:pt x="862266" y="216420"/>
                  </a:lnTo>
                  <a:lnTo>
                    <a:pt x="882230" y="216420"/>
                  </a:lnTo>
                  <a:lnTo>
                    <a:pt x="890346" y="208483"/>
                  </a:lnTo>
                  <a:lnTo>
                    <a:pt x="890346" y="153162"/>
                  </a:lnTo>
                  <a:close/>
                </a:path>
                <a:path w="1473835" h="303530">
                  <a:moveTo>
                    <a:pt x="865837" y="39738"/>
                  </a:moveTo>
                  <a:lnTo>
                    <a:pt x="790765" y="39738"/>
                  </a:lnTo>
                  <a:lnTo>
                    <a:pt x="815423" y="44624"/>
                  </a:lnTo>
                  <a:lnTo>
                    <a:pt x="835582" y="57938"/>
                  </a:lnTo>
                  <a:lnTo>
                    <a:pt x="849185" y="77666"/>
                  </a:lnTo>
                  <a:lnTo>
                    <a:pt x="854176" y="101790"/>
                  </a:lnTo>
                  <a:lnTo>
                    <a:pt x="854176" y="117640"/>
                  </a:lnTo>
                  <a:lnTo>
                    <a:pt x="854036" y="117767"/>
                  </a:lnTo>
                  <a:lnTo>
                    <a:pt x="890346" y="117767"/>
                  </a:lnTo>
                  <a:lnTo>
                    <a:pt x="890346" y="101790"/>
                  </a:lnTo>
                  <a:lnTo>
                    <a:pt x="882507" y="63908"/>
                  </a:lnTo>
                  <a:lnTo>
                    <a:pt x="865837" y="39738"/>
                  </a:lnTo>
                  <a:close/>
                </a:path>
                <a:path w="1473835" h="303530">
                  <a:moveTo>
                    <a:pt x="340918" y="0"/>
                  </a:moveTo>
                  <a:lnTo>
                    <a:pt x="297767" y="8545"/>
                  </a:lnTo>
                  <a:lnTo>
                    <a:pt x="262493" y="31838"/>
                  </a:lnTo>
                  <a:lnTo>
                    <a:pt x="238691" y="66361"/>
                  </a:lnTo>
                  <a:lnTo>
                    <a:pt x="229958" y="108597"/>
                  </a:lnTo>
                  <a:lnTo>
                    <a:pt x="238691" y="150828"/>
                  </a:lnTo>
                  <a:lnTo>
                    <a:pt x="262493" y="185351"/>
                  </a:lnTo>
                  <a:lnTo>
                    <a:pt x="297767" y="208647"/>
                  </a:lnTo>
                  <a:lnTo>
                    <a:pt x="340918" y="217195"/>
                  </a:lnTo>
                  <a:lnTo>
                    <a:pt x="367922" y="213959"/>
                  </a:lnTo>
                  <a:lnTo>
                    <a:pt x="392888" y="204603"/>
                  </a:lnTo>
                  <a:lnTo>
                    <a:pt x="414819" y="189656"/>
                  </a:lnTo>
                  <a:lnTo>
                    <a:pt x="421822" y="181825"/>
                  </a:lnTo>
                  <a:lnTo>
                    <a:pt x="340918" y="181825"/>
                  </a:lnTo>
                  <a:lnTo>
                    <a:pt x="316057" y="177658"/>
                  </a:lnTo>
                  <a:lnTo>
                    <a:pt x="294735" y="166117"/>
                  </a:lnTo>
                  <a:lnTo>
                    <a:pt x="278403" y="148644"/>
                  </a:lnTo>
                  <a:lnTo>
                    <a:pt x="268516" y="126682"/>
                  </a:lnTo>
                  <a:lnTo>
                    <a:pt x="268465" y="126492"/>
                  </a:lnTo>
                  <a:lnTo>
                    <a:pt x="268617" y="126288"/>
                  </a:lnTo>
                  <a:lnTo>
                    <a:pt x="443801" y="126288"/>
                  </a:lnTo>
                  <a:lnTo>
                    <a:pt x="451891" y="118376"/>
                  </a:lnTo>
                  <a:lnTo>
                    <a:pt x="451891" y="108597"/>
                  </a:lnTo>
                  <a:lnTo>
                    <a:pt x="448234" y="90919"/>
                  </a:lnTo>
                  <a:lnTo>
                    <a:pt x="268617" y="90919"/>
                  </a:lnTo>
                  <a:lnTo>
                    <a:pt x="268516" y="90525"/>
                  </a:lnTo>
                  <a:lnTo>
                    <a:pt x="278403" y="68559"/>
                  </a:lnTo>
                  <a:lnTo>
                    <a:pt x="294735" y="51092"/>
                  </a:lnTo>
                  <a:lnTo>
                    <a:pt x="316057" y="39558"/>
                  </a:lnTo>
                  <a:lnTo>
                    <a:pt x="340918" y="35394"/>
                  </a:lnTo>
                  <a:lnTo>
                    <a:pt x="421798" y="35394"/>
                  </a:lnTo>
                  <a:lnTo>
                    <a:pt x="419346" y="31838"/>
                  </a:lnTo>
                  <a:lnTo>
                    <a:pt x="384066" y="8545"/>
                  </a:lnTo>
                  <a:lnTo>
                    <a:pt x="340918" y="0"/>
                  </a:lnTo>
                  <a:close/>
                </a:path>
                <a:path w="1473835" h="303530">
                  <a:moveTo>
                    <a:pt x="416126" y="140825"/>
                  </a:moveTo>
                  <a:lnTo>
                    <a:pt x="409075" y="143346"/>
                  </a:lnTo>
                  <a:lnTo>
                    <a:pt x="403529" y="148678"/>
                  </a:lnTo>
                  <a:lnTo>
                    <a:pt x="391446" y="162607"/>
                  </a:lnTo>
                  <a:lnTo>
                    <a:pt x="376510" y="173029"/>
                  </a:lnTo>
                  <a:lnTo>
                    <a:pt x="359431" y="179563"/>
                  </a:lnTo>
                  <a:lnTo>
                    <a:pt x="340918" y="181825"/>
                  </a:lnTo>
                  <a:lnTo>
                    <a:pt x="421822" y="181825"/>
                  </a:lnTo>
                  <a:lnTo>
                    <a:pt x="432714" y="169646"/>
                  </a:lnTo>
                  <a:lnTo>
                    <a:pt x="435637" y="163422"/>
                  </a:lnTo>
                  <a:lnTo>
                    <a:pt x="436333" y="156752"/>
                  </a:lnTo>
                  <a:lnTo>
                    <a:pt x="434696" y="150383"/>
                  </a:lnTo>
                  <a:lnTo>
                    <a:pt x="430618" y="145059"/>
                  </a:lnTo>
                  <a:lnTo>
                    <a:pt x="423651" y="141326"/>
                  </a:lnTo>
                  <a:lnTo>
                    <a:pt x="416126" y="140825"/>
                  </a:lnTo>
                  <a:close/>
                </a:path>
                <a:path w="1473835" h="303530">
                  <a:moveTo>
                    <a:pt x="421798" y="35394"/>
                  </a:moveTo>
                  <a:lnTo>
                    <a:pt x="340918" y="35394"/>
                  </a:lnTo>
                  <a:lnTo>
                    <a:pt x="365772" y="39558"/>
                  </a:lnTo>
                  <a:lnTo>
                    <a:pt x="387092" y="51092"/>
                  </a:lnTo>
                  <a:lnTo>
                    <a:pt x="403426" y="68559"/>
                  </a:lnTo>
                  <a:lnTo>
                    <a:pt x="413321" y="90525"/>
                  </a:lnTo>
                  <a:lnTo>
                    <a:pt x="413372" y="90716"/>
                  </a:lnTo>
                  <a:lnTo>
                    <a:pt x="413219" y="90919"/>
                  </a:lnTo>
                  <a:lnTo>
                    <a:pt x="448234" y="90919"/>
                  </a:lnTo>
                  <a:lnTo>
                    <a:pt x="443154" y="66361"/>
                  </a:lnTo>
                  <a:lnTo>
                    <a:pt x="421798" y="35394"/>
                  </a:lnTo>
                  <a:close/>
                </a:path>
                <a:path w="1473835" h="303530">
                  <a:moveTo>
                    <a:pt x="99593" y="4356"/>
                  </a:moveTo>
                  <a:lnTo>
                    <a:pt x="60864" y="12022"/>
                  </a:lnTo>
                  <a:lnTo>
                    <a:pt x="29203" y="32918"/>
                  </a:lnTo>
                  <a:lnTo>
                    <a:pt x="7839" y="63892"/>
                  </a:lnTo>
                  <a:lnTo>
                    <a:pt x="0" y="101790"/>
                  </a:lnTo>
                  <a:lnTo>
                    <a:pt x="0" y="208483"/>
                  </a:lnTo>
                  <a:lnTo>
                    <a:pt x="8115" y="216420"/>
                  </a:lnTo>
                  <a:lnTo>
                    <a:pt x="28079" y="216420"/>
                  </a:lnTo>
                  <a:lnTo>
                    <a:pt x="36182" y="208483"/>
                  </a:lnTo>
                  <a:lnTo>
                    <a:pt x="36182" y="101790"/>
                  </a:lnTo>
                  <a:lnTo>
                    <a:pt x="41171" y="77650"/>
                  </a:lnTo>
                  <a:lnTo>
                    <a:pt x="54771" y="57924"/>
                  </a:lnTo>
                  <a:lnTo>
                    <a:pt x="74929" y="44619"/>
                  </a:lnTo>
                  <a:lnTo>
                    <a:pt x="99593" y="39738"/>
                  </a:lnTo>
                  <a:lnTo>
                    <a:pt x="174668" y="39738"/>
                  </a:lnTo>
                  <a:lnTo>
                    <a:pt x="169965" y="32918"/>
                  </a:lnTo>
                  <a:lnTo>
                    <a:pt x="138312" y="12022"/>
                  </a:lnTo>
                  <a:lnTo>
                    <a:pt x="99593" y="4356"/>
                  </a:lnTo>
                  <a:close/>
                </a:path>
                <a:path w="1473835" h="303530">
                  <a:moveTo>
                    <a:pt x="174668" y="39738"/>
                  </a:moveTo>
                  <a:lnTo>
                    <a:pt x="99593" y="39738"/>
                  </a:lnTo>
                  <a:lnTo>
                    <a:pt x="124244" y="44619"/>
                  </a:lnTo>
                  <a:lnTo>
                    <a:pt x="144398" y="57924"/>
                  </a:lnTo>
                  <a:lnTo>
                    <a:pt x="158000" y="77650"/>
                  </a:lnTo>
                  <a:lnTo>
                    <a:pt x="162991" y="101790"/>
                  </a:lnTo>
                  <a:lnTo>
                    <a:pt x="162991" y="208483"/>
                  </a:lnTo>
                  <a:lnTo>
                    <a:pt x="171081" y="216420"/>
                  </a:lnTo>
                  <a:lnTo>
                    <a:pt x="191071" y="216420"/>
                  </a:lnTo>
                  <a:lnTo>
                    <a:pt x="199161" y="208483"/>
                  </a:lnTo>
                  <a:lnTo>
                    <a:pt x="199161" y="101790"/>
                  </a:lnTo>
                  <a:lnTo>
                    <a:pt x="191324" y="63892"/>
                  </a:lnTo>
                  <a:lnTo>
                    <a:pt x="174668" y="39738"/>
                  </a:lnTo>
                  <a:close/>
                </a:path>
                <a:path w="1473835" h="303530">
                  <a:moveTo>
                    <a:pt x="647128" y="3267"/>
                  </a:moveTo>
                  <a:lnTo>
                    <a:pt x="640322" y="4564"/>
                  </a:lnTo>
                  <a:lnTo>
                    <a:pt x="634339" y="8458"/>
                  </a:lnTo>
                  <a:lnTo>
                    <a:pt x="571055" y="70408"/>
                  </a:lnTo>
                  <a:lnTo>
                    <a:pt x="571055" y="70599"/>
                  </a:lnTo>
                  <a:lnTo>
                    <a:pt x="596455" y="95427"/>
                  </a:lnTo>
                  <a:lnTo>
                    <a:pt x="596646" y="95427"/>
                  </a:lnTo>
                  <a:lnTo>
                    <a:pt x="663460" y="30022"/>
                  </a:lnTo>
                  <a:lnTo>
                    <a:pt x="665226" y="25501"/>
                  </a:lnTo>
                  <a:lnTo>
                    <a:pt x="665226" y="16459"/>
                  </a:lnTo>
                  <a:lnTo>
                    <a:pt x="663460" y="11925"/>
                  </a:lnTo>
                  <a:lnTo>
                    <a:pt x="659917" y="8458"/>
                  </a:lnTo>
                  <a:lnTo>
                    <a:pt x="653934" y="4564"/>
                  </a:lnTo>
                  <a:lnTo>
                    <a:pt x="647128" y="3267"/>
                  </a:lnTo>
                  <a:close/>
                </a:path>
                <a:path w="1473835" h="303530">
                  <a:moveTo>
                    <a:pt x="596531" y="124155"/>
                  </a:moveTo>
                  <a:lnTo>
                    <a:pt x="571055" y="149098"/>
                  </a:lnTo>
                  <a:lnTo>
                    <a:pt x="571055" y="149288"/>
                  </a:lnTo>
                  <a:lnTo>
                    <a:pt x="634339" y="211213"/>
                  </a:lnTo>
                  <a:lnTo>
                    <a:pt x="640322" y="215107"/>
                  </a:lnTo>
                  <a:lnTo>
                    <a:pt x="647128" y="216404"/>
                  </a:lnTo>
                  <a:lnTo>
                    <a:pt x="653934" y="215107"/>
                  </a:lnTo>
                  <a:lnTo>
                    <a:pt x="659917" y="211213"/>
                  </a:lnTo>
                  <a:lnTo>
                    <a:pt x="663460" y="207784"/>
                  </a:lnTo>
                  <a:lnTo>
                    <a:pt x="665226" y="203238"/>
                  </a:lnTo>
                  <a:lnTo>
                    <a:pt x="665226" y="194195"/>
                  </a:lnTo>
                  <a:lnTo>
                    <a:pt x="663460" y="189661"/>
                  </a:lnTo>
                  <a:lnTo>
                    <a:pt x="596531" y="124155"/>
                  </a:lnTo>
                  <a:close/>
                </a:path>
                <a:path w="1473835" h="303530">
                  <a:moveTo>
                    <a:pt x="1362748" y="0"/>
                  </a:moveTo>
                  <a:lnTo>
                    <a:pt x="1320039" y="8369"/>
                  </a:lnTo>
                  <a:lnTo>
                    <a:pt x="1285014" y="31205"/>
                  </a:lnTo>
                  <a:lnTo>
                    <a:pt x="1261138" y="65102"/>
                  </a:lnTo>
                  <a:lnTo>
                    <a:pt x="1251877" y="106654"/>
                  </a:lnTo>
                  <a:lnTo>
                    <a:pt x="1251788" y="295275"/>
                  </a:lnTo>
                  <a:lnTo>
                    <a:pt x="1259878" y="303187"/>
                  </a:lnTo>
                  <a:lnTo>
                    <a:pt x="1279842" y="303187"/>
                  </a:lnTo>
                  <a:lnTo>
                    <a:pt x="1287932" y="295275"/>
                  </a:lnTo>
                  <a:lnTo>
                    <a:pt x="1287932" y="188976"/>
                  </a:lnTo>
                  <a:lnTo>
                    <a:pt x="1288224" y="188849"/>
                  </a:lnTo>
                  <a:lnTo>
                    <a:pt x="1435878" y="188849"/>
                  </a:lnTo>
                  <a:lnTo>
                    <a:pt x="1441173" y="185351"/>
                  </a:lnTo>
                  <a:lnTo>
                    <a:pt x="1443604" y="181825"/>
                  </a:lnTo>
                  <a:lnTo>
                    <a:pt x="1362748" y="181825"/>
                  </a:lnTo>
                  <a:lnTo>
                    <a:pt x="1333661" y="176059"/>
                  </a:lnTo>
                  <a:lnTo>
                    <a:pt x="1309876" y="160347"/>
                  </a:lnTo>
                  <a:lnTo>
                    <a:pt x="1293823" y="137066"/>
                  </a:lnTo>
                  <a:lnTo>
                    <a:pt x="1287932" y="108597"/>
                  </a:lnTo>
                  <a:lnTo>
                    <a:pt x="1293823" y="80137"/>
                  </a:lnTo>
                  <a:lnTo>
                    <a:pt x="1309876" y="56865"/>
                  </a:lnTo>
                  <a:lnTo>
                    <a:pt x="1333661" y="41158"/>
                  </a:lnTo>
                  <a:lnTo>
                    <a:pt x="1362748" y="35394"/>
                  </a:lnTo>
                  <a:lnTo>
                    <a:pt x="1443625" y="35394"/>
                  </a:lnTo>
                  <a:lnTo>
                    <a:pt x="1441173" y="31838"/>
                  </a:lnTo>
                  <a:lnTo>
                    <a:pt x="1405899" y="8545"/>
                  </a:lnTo>
                  <a:lnTo>
                    <a:pt x="1362748" y="0"/>
                  </a:lnTo>
                  <a:close/>
                </a:path>
                <a:path w="1473835" h="303530">
                  <a:moveTo>
                    <a:pt x="1435878" y="188849"/>
                  </a:moveTo>
                  <a:lnTo>
                    <a:pt x="1288224" y="188849"/>
                  </a:lnTo>
                  <a:lnTo>
                    <a:pt x="1288414" y="189026"/>
                  </a:lnTo>
                  <a:lnTo>
                    <a:pt x="1304324" y="200784"/>
                  </a:lnTo>
                  <a:lnTo>
                    <a:pt x="1322252" y="209650"/>
                  </a:lnTo>
                  <a:lnTo>
                    <a:pt x="1341844" y="215246"/>
                  </a:lnTo>
                  <a:lnTo>
                    <a:pt x="1362748" y="217195"/>
                  </a:lnTo>
                  <a:lnTo>
                    <a:pt x="1405899" y="208647"/>
                  </a:lnTo>
                  <a:lnTo>
                    <a:pt x="1435878" y="188849"/>
                  </a:lnTo>
                  <a:close/>
                </a:path>
                <a:path w="1473835" h="303530">
                  <a:moveTo>
                    <a:pt x="1443625" y="35394"/>
                  </a:moveTo>
                  <a:lnTo>
                    <a:pt x="1362748" y="35394"/>
                  </a:lnTo>
                  <a:lnTo>
                    <a:pt x="1391830" y="41158"/>
                  </a:lnTo>
                  <a:lnTo>
                    <a:pt x="1415607" y="56865"/>
                  </a:lnTo>
                  <a:lnTo>
                    <a:pt x="1431651" y="80137"/>
                  </a:lnTo>
                  <a:lnTo>
                    <a:pt x="1437538" y="108597"/>
                  </a:lnTo>
                  <a:lnTo>
                    <a:pt x="1431651" y="137066"/>
                  </a:lnTo>
                  <a:lnTo>
                    <a:pt x="1415607" y="160347"/>
                  </a:lnTo>
                  <a:lnTo>
                    <a:pt x="1391830" y="176059"/>
                  </a:lnTo>
                  <a:lnTo>
                    <a:pt x="1362748" y="181825"/>
                  </a:lnTo>
                  <a:lnTo>
                    <a:pt x="1443604" y="181825"/>
                  </a:lnTo>
                  <a:lnTo>
                    <a:pt x="1464975" y="150828"/>
                  </a:lnTo>
                  <a:lnTo>
                    <a:pt x="1473708" y="108597"/>
                  </a:lnTo>
                  <a:lnTo>
                    <a:pt x="1464975" y="66361"/>
                  </a:lnTo>
                  <a:lnTo>
                    <a:pt x="1443625" y="35394"/>
                  </a:lnTo>
                  <a:close/>
                </a:path>
                <a:path w="1473835" h="303530">
                  <a:moveTo>
                    <a:pt x="1006932" y="4356"/>
                  </a:moveTo>
                  <a:lnTo>
                    <a:pt x="974526" y="10777"/>
                  </a:lnTo>
                  <a:lnTo>
                    <a:pt x="948032" y="28274"/>
                  </a:lnTo>
                  <a:lnTo>
                    <a:pt x="930154" y="54199"/>
                  </a:lnTo>
                  <a:lnTo>
                    <a:pt x="923594" y="85902"/>
                  </a:lnTo>
                  <a:lnTo>
                    <a:pt x="923594" y="208445"/>
                  </a:lnTo>
                  <a:lnTo>
                    <a:pt x="931684" y="216395"/>
                  </a:lnTo>
                  <a:lnTo>
                    <a:pt x="951661" y="216395"/>
                  </a:lnTo>
                  <a:lnTo>
                    <a:pt x="959738" y="208445"/>
                  </a:lnTo>
                  <a:lnTo>
                    <a:pt x="959738" y="85902"/>
                  </a:lnTo>
                  <a:lnTo>
                    <a:pt x="963457" y="67952"/>
                  </a:lnTo>
                  <a:lnTo>
                    <a:pt x="973586" y="53276"/>
                  </a:lnTo>
                  <a:lnTo>
                    <a:pt x="988590" y="43372"/>
                  </a:lnTo>
                  <a:lnTo>
                    <a:pt x="1006932" y="39738"/>
                  </a:lnTo>
                  <a:lnTo>
                    <a:pt x="1204269" y="39738"/>
                  </a:lnTo>
                  <a:lnTo>
                    <a:pt x="1201152" y="35217"/>
                  </a:lnTo>
                  <a:lnTo>
                    <a:pt x="1072095" y="35217"/>
                  </a:lnTo>
                  <a:lnTo>
                    <a:pt x="1071981" y="35077"/>
                  </a:lnTo>
                  <a:lnTo>
                    <a:pt x="1059072" y="22390"/>
                  </a:lnTo>
                  <a:lnTo>
                    <a:pt x="1043595" y="12706"/>
                  </a:lnTo>
                  <a:lnTo>
                    <a:pt x="1026049" y="6527"/>
                  </a:lnTo>
                  <a:lnTo>
                    <a:pt x="1006932" y="4356"/>
                  </a:lnTo>
                  <a:close/>
                </a:path>
                <a:path w="1473835" h="303530">
                  <a:moveTo>
                    <a:pt x="1137450" y="39738"/>
                  </a:moveTo>
                  <a:lnTo>
                    <a:pt x="1006932" y="39738"/>
                  </a:lnTo>
                  <a:lnTo>
                    <a:pt x="1025287" y="43372"/>
                  </a:lnTo>
                  <a:lnTo>
                    <a:pt x="1040285" y="53276"/>
                  </a:lnTo>
                  <a:lnTo>
                    <a:pt x="1050401" y="67952"/>
                  </a:lnTo>
                  <a:lnTo>
                    <a:pt x="1054112" y="85902"/>
                  </a:lnTo>
                  <a:lnTo>
                    <a:pt x="1054112" y="208445"/>
                  </a:lnTo>
                  <a:lnTo>
                    <a:pt x="1062202" y="216395"/>
                  </a:lnTo>
                  <a:lnTo>
                    <a:pt x="1082179" y="216395"/>
                  </a:lnTo>
                  <a:lnTo>
                    <a:pt x="1090282" y="208445"/>
                  </a:lnTo>
                  <a:lnTo>
                    <a:pt x="1090282" y="85902"/>
                  </a:lnTo>
                  <a:lnTo>
                    <a:pt x="1093992" y="67952"/>
                  </a:lnTo>
                  <a:lnTo>
                    <a:pt x="1104107" y="53276"/>
                  </a:lnTo>
                  <a:lnTo>
                    <a:pt x="1119101" y="43372"/>
                  </a:lnTo>
                  <a:lnTo>
                    <a:pt x="1137450" y="39738"/>
                  </a:lnTo>
                  <a:close/>
                </a:path>
                <a:path w="1473835" h="303530">
                  <a:moveTo>
                    <a:pt x="1204269" y="39738"/>
                  </a:moveTo>
                  <a:lnTo>
                    <a:pt x="1137450" y="39738"/>
                  </a:lnTo>
                  <a:lnTo>
                    <a:pt x="1155807" y="43372"/>
                  </a:lnTo>
                  <a:lnTo>
                    <a:pt x="1170809" y="53276"/>
                  </a:lnTo>
                  <a:lnTo>
                    <a:pt x="1180930" y="67952"/>
                  </a:lnTo>
                  <a:lnTo>
                    <a:pt x="1184643" y="85902"/>
                  </a:lnTo>
                  <a:lnTo>
                    <a:pt x="1184643" y="208445"/>
                  </a:lnTo>
                  <a:lnTo>
                    <a:pt x="1192745" y="216395"/>
                  </a:lnTo>
                  <a:lnTo>
                    <a:pt x="1212697" y="216395"/>
                  </a:lnTo>
                  <a:lnTo>
                    <a:pt x="1220800" y="208445"/>
                  </a:lnTo>
                  <a:lnTo>
                    <a:pt x="1220800" y="85902"/>
                  </a:lnTo>
                  <a:lnTo>
                    <a:pt x="1214241" y="54199"/>
                  </a:lnTo>
                  <a:lnTo>
                    <a:pt x="1204269" y="39738"/>
                  </a:lnTo>
                  <a:close/>
                </a:path>
                <a:path w="1473835" h="303530">
                  <a:moveTo>
                    <a:pt x="1137450" y="4356"/>
                  </a:moveTo>
                  <a:lnTo>
                    <a:pt x="1085316" y="22390"/>
                  </a:lnTo>
                  <a:lnTo>
                    <a:pt x="1072286" y="35217"/>
                  </a:lnTo>
                  <a:lnTo>
                    <a:pt x="1201152" y="35217"/>
                  </a:lnTo>
                  <a:lnTo>
                    <a:pt x="1196365" y="28274"/>
                  </a:lnTo>
                  <a:lnTo>
                    <a:pt x="1169868" y="10777"/>
                  </a:lnTo>
                  <a:lnTo>
                    <a:pt x="1137450" y="435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object 5">
              <a:extLst>
                <a:ext uri="{FF2B5EF4-FFF2-40B4-BE49-F238E27FC236}">
                  <a16:creationId xmlns:a16="http://schemas.microsoft.com/office/drawing/2014/main" id="{003D86FB-F896-EB4B-92A4-39C890BA533A}"/>
                </a:ext>
              </a:extLst>
            </p:cNvPr>
            <p:cNvPicPr/>
            <p:nvPr/>
          </p:nvPicPr>
          <p:blipFill>
            <a:blip r:embed="rId3" cstate="print"/>
            <a:stretch>
              <a:fillRect/>
            </a:stretch>
          </p:blipFill>
          <p:spPr>
            <a:xfrm>
              <a:off x="10784205" y="7657011"/>
              <a:ext cx="126965" cy="212718"/>
            </a:xfrm>
            <a:prstGeom prst="rect">
              <a:avLst/>
            </a:prstGeom>
          </p:spPr>
        </p:pic>
      </p:grpSp>
      <p:sp>
        <p:nvSpPr>
          <p:cNvPr id="10" name="object 10"/>
          <p:cNvSpPr txBox="1"/>
          <p:nvPr/>
        </p:nvSpPr>
        <p:spPr>
          <a:xfrm>
            <a:off x="748031" y="1781367"/>
            <a:ext cx="5677936" cy="896635"/>
          </a:xfrm>
          <a:prstGeom prst="rect">
            <a:avLst/>
          </a:prstGeom>
        </p:spPr>
        <p:txBody>
          <a:bodyPr vert="horz" wrap="square" lIns="0" tIns="56621" rIns="0" bIns="0" rtlCol="0">
            <a:spAutoFit/>
          </a:bodyPr>
          <a:lstStyle/>
          <a:p>
            <a:pPr marL="10583" marR="4233" lvl="0" indent="0" algn="l" defTabSz="914400" rtl="0" eaLnBrk="1" fontAlgn="auto" latinLnBrk="0" hangingPunct="1">
              <a:lnSpc>
                <a:spcPts val="3217"/>
              </a:lnSpc>
              <a:spcBef>
                <a:spcPts val="446"/>
              </a:spcBef>
              <a:spcAft>
                <a:spcPts val="0"/>
              </a:spcAft>
              <a:buClrTx/>
              <a:buSzTx/>
              <a:buFontTx/>
              <a:buNone/>
              <a:tabLst/>
              <a:defRPr/>
            </a:pPr>
            <a:r>
              <a:rPr kumimoji="0" lang="en-US" sz="2917" b="0" i="0" u="none" strike="noStrike" kern="1200" cap="none" spc="-29" normalizeH="0" baseline="0" noProof="0" dirty="0">
                <a:ln>
                  <a:noFill/>
                </a:ln>
                <a:solidFill>
                  <a:srgbClr val="FFFFFF"/>
                </a:solidFill>
                <a:effectLst/>
                <a:uLnTx/>
                <a:uFillTx/>
                <a:latin typeface="Arial"/>
                <a:ea typeface="+mn-ea"/>
                <a:cs typeface="Arial"/>
              </a:rPr>
              <a:t>Wilson Hill Solar – Hoosick, NY</a:t>
            </a:r>
          </a:p>
          <a:p>
            <a:pPr marL="10583" marR="4233" lvl="0" indent="0" algn="l" defTabSz="914400" rtl="0" eaLnBrk="1" fontAlgn="auto" latinLnBrk="0" hangingPunct="1">
              <a:lnSpc>
                <a:spcPts val="3217"/>
              </a:lnSpc>
              <a:spcBef>
                <a:spcPts val="446"/>
              </a:spcBef>
              <a:spcAft>
                <a:spcPts val="0"/>
              </a:spcAft>
              <a:buClrTx/>
              <a:buSzTx/>
              <a:buFontTx/>
              <a:buNone/>
              <a:tabLst/>
              <a:defRPr/>
            </a:pPr>
            <a:r>
              <a:rPr lang="en-US" sz="2400" i="1" spc="-29" dirty="0">
                <a:solidFill>
                  <a:schemeClr val="accent2"/>
                </a:solidFill>
                <a:latin typeface="Arial"/>
                <a:cs typeface="Arial"/>
              </a:rPr>
              <a:t>February 2024</a:t>
            </a:r>
            <a:endParaRPr kumimoji="0" sz="2400" b="0" i="1" u="none" strike="noStrike" kern="1200" cap="none" spc="0" normalizeH="0" baseline="0" noProof="0" dirty="0">
              <a:ln>
                <a:noFill/>
              </a:ln>
              <a:solidFill>
                <a:schemeClr val="accent2"/>
              </a:solidFill>
              <a:effectLst/>
              <a:uLnTx/>
              <a:uFillTx/>
              <a:latin typeface="Arial"/>
              <a:ea typeface="+mn-ea"/>
              <a:cs typeface="Arial"/>
            </a:endParaRPr>
          </a:p>
        </p:txBody>
      </p:sp>
      <p:sp>
        <p:nvSpPr>
          <p:cNvPr id="11" name="object 11"/>
          <p:cNvSpPr txBox="1"/>
          <p:nvPr/>
        </p:nvSpPr>
        <p:spPr>
          <a:xfrm>
            <a:off x="748030" y="2763839"/>
            <a:ext cx="3549650" cy="472351"/>
          </a:xfrm>
          <a:prstGeom prst="rect">
            <a:avLst/>
          </a:prstGeom>
        </p:spPr>
        <p:txBody>
          <a:bodyPr vert="horz" wrap="square" lIns="0" tIns="10583" rIns="0" bIns="0" rtlCol="0">
            <a:spAutoFit/>
          </a:bodyPr>
          <a:lstStyle/>
          <a:p>
            <a:pPr marL="10583" marR="0" lvl="0" indent="0" algn="l" defTabSz="914400" rtl="0" eaLnBrk="1" fontAlgn="auto" latinLnBrk="0" hangingPunct="1">
              <a:lnSpc>
                <a:spcPts val="1783"/>
              </a:lnSpc>
              <a:spcBef>
                <a:spcPts val="83"/>
              </a:spcBef>
              <a:spcAft>
                <a:spcPts val="0"/>
              </a:spcAft>
              <a:buClrTx/>
              <a:buSzTx/>
              <a:buFontTx/>
              <a:buNone/>
              <a:tabLst/>
              <a:defRPr/>
            </a:pPr>
            <a:r>
              <a:rPr kumimoji="0" sz="1583" b="0" i="0" u="none" strike="noStrike" kern="1200" cap="none" spc="-29" normalizeH="0" baseline="0" noProof="0" dirty="0">
                <a:ln>
                  <a:noFill/>
                </a:ln>
                <a:solidFill>
                  <a:srgbClr val="FFFFFF"/>
                </a:solidFill>
                <a:effectLst/>
                <a:uLnTx/>
                <a:uFillTx/>
                <a:latin typeface="Arial"/>
                <a:ea typeface="+mn-ea"/>
                <a:cs typeface="Arial"/>
              </a:rPr>
              <a:t>We’re</a:t>
            </a:r>
            <a:r>
              <a:rPr kumimoji="0" sz="1583" b="0" i="0" u="none" strike="noStrike" kern="1200" cap="none" spc="-50" normalizeH="0" baseline="0" noProof="0" dirty="0">
                <a:ln>
                  <a:noFill/>
                </a:ln>
                <a:solidFill>
                  <a:srgbClr val="FFFFFF"/>
                </a:solidFill>
                <a:effectLst/>
                <a:uLnTx/>
                <a:uFillTx/>
                <a:latin typeface="Arial"/>
                <a:ea typeface="+mn-ea"/>
                <a:cs typeface="Arial"/>
              </a:rPr>
              <a:t> </a:t>
            </a:r>
            <a:r>
              <a:rPr kumimoji="0" sz="1583" b="0" i="0" u="none" strike="noStrike" kern="1200" cap="none" spc="-12" normalizeH="0" baseline="0" noProof="0" dirty="0">
                <a:ln>
                  <a:noFill/>
                </a:ln>
                <a:solidFill>
                  <a:srgbClr val="FFFFFF"/>
                </a:solidFill>
                <a:effectLst/>
                <a:uLnTx/>
                <a:uFillTx/>
                <a:latin typeface="Arial"/>
                <a:ea typeface="+mn-ea"/>
                <a:cs typeface="Arial"/>
              </a:rPr>
              <a:t>making</a:t>
            </a:r>
            <a:r>
              <a:rPr kumimoji="0" sz="1583" b="0" i="0" u="none" strike="noStrike" kern="1200" cap="none" spc="-42" normalizeH="0" baseline="0" noProof="0" dirty="0">
                <a:ln>
                  <a:noFill/>
                </a:ln>
                <a:solidFill>
                  <a:srgbClr val="FFFFFF"/>
                </a:solidFill>
                <a:effectLst/>
                <a:uLnTx/>
                <a:uFillTx/>
                <a:latin typeface="Arial"/>
                <a:ea typeface="+mn-ea"/>
                <a:cs typeface="Arial"/>
              </a:rPr>
              <a:t> </a:t>
            </a:r>
            <a:r>
              <a:rPr kumimoji="0" sz="1583" b="0" i="0" u="none" strike="noStrike" kern="1200" cap="none" spc="4" normalizeH="0" baseline="0" noProof="0" dirty="0">
                <a:ln>
                  <a:noFill/>
                </a:ln>
                <a:solidFill>
                  <a:srgbClr val="FFFFFF"/>
                </a:solidFill>
                <a:effectLst/>
                <a:uLnTx/>
                <a:uFillTx/>
                <a:latin typeface="Arial"/>
                <a:ea typeface="+mn-ea"/>
                <a:cs typeface="Arial"/>
              </a:rPr>
              <a:t>decarbonization</a:t>
            </a:r>
            <a:r>
              <a:rPr kumimoji="0" sz="1583" b="0" i="0" u="none" strike="noStrike" kern="1200" cap="none" spc="-46" normalizeH="0" baseline="0" noProof="0" dirty="0">
                <a:ln>
                  <a:noFill/>
                </a:ln>
                <a:solidFill>
                  <a:srgbClr val="FFFFFF"/>
                </a:solidFill>
                <a:effectLst/>
                <a:uLnTx/>
                <a:uFillTx/>
                <a:latin typeface="Arial"/>
                <a:ea typeface="+mn-ea"/>
                <a:cs typeface="Arial"/>
              </a:rPr>
              <a:t> </a:t>
            </a:r>
            <a:r>
              <a:rPr kumimoji="0" sz="1583" b="0" i="0" u="none" strike="noStrike" kern="1200" cap="none" spc="-50" normalizeH="0" baseline="0" noProof="0" dirty="0">
                <a:ln>
                  <a:noFill/>
                </a:ln>
                <a:solidFill>
                  <a:srgbClr val="FFFFFF"/>
                </a:solidFill>
                <a:effectLst/>
                <a:uLnTx/>
                <a:uFillTx/>
                <a:latin typeface="Arial"/>
                <a:ea typeface="+mn-ea"/>
                <a:cs typeface="Arial"/>
              </a:rPr>
              <a:t>easy</a:t>
            </a:r>
            <a:endParaRPr kumimoji="0" sz="1583" b="0" i="0" u="none" strike="noStrike" kern="1200" cap="none" spc="0" normalizeH="0" baseline="0" noProof="0" dirty="0">
              <a:ln>
                <a:noFill/>
              </a:ln>
              <a:solidFill>
                <a:prstClr val="black"/>
              </a:solidFill>
              <a:effectLst/>
              <a:uLnTx/>
              <a:uFillTx/>
              <a:latin typeface="Arial"/>
              <a:ea typeface="+mn-ea"/>
              <a:cs typeface="Arial"/>
            </a:endParaRPr>
          </a:p>
          <a:p>
            <a:pPr marL="10583" marR="0" lvl="0" indent="0" algn="l" defTabSz="914400" rtl="0" eaLnBrk="1" fontAlgn="auto" latinLnBrk="0" hangingPunct="1">
              <a:lnSpc>
                <a:spcPts val="1783"/>
              </a:lnSpc>
              <a:spcBef>
                <a:spcPts val="0"/>
              </a:spcBef>
              <a:spcAft>
                <a:spcPts val="0"/>
              </a:spcAft>
              <a:buClrTx/>
              <a:buSzTx/>
              <a:buFontTx/>
              <a:buNone/>
              <a:tabLst/>
              <a:defRPr/>
            </a:pPr>
            <a:r>
              <a:rPr kumimoji="0" sz="1583" b="0" i="0" u="none" strike="noStrike" kern="1200" cap="none" spc="-8" normalizeH="0" baseline="0" noProof="0" dirty="0">
                <a:ln>
                  <a:noFill/>
                </a:ln>
                <a:solidFill>
                  <a:srgbClr val="FFFFFF"/>
                </a:solidFill>
                <a:effectLst/>
                <a:uLnTx/>
                <a:uFillTx/>
                <a:latin typeface="Arial"/>
                <a:ea typeface="+mn-ea"/>
                <a:cs typeface="Arial"/>
              </a:rPr>
              <a:t>and</a:t>
            </a:r>
            <a:r>
              <a:rPr kumimoji="0" sz="1583" b="0" i="0" u="none" strike="noStrike" kern="1200" cap="none" spc="-46" normalizeH="0" baseline="0" noProof="0" dirty="0">
                <a:ln>
                  <a:noFill/>
                </a:ln>
                <a:solidFill>
                  <a:srgbClr val="FFFFFF"/>
                </a:solidFill>
                <a:effectLst/>
                <a:uLnTx/>
                <a:uFillTx/>
                <a:latin typeface="Arial"/>
                <a:ea typeface="+mn-ea"/>
                <a:cs typeface="Arial"/>
              </a:rPr>
              <a:t> </a:t>
            </a:r>
            <a:r>
              <a:rPr kumimoji="0" sz="1583" b="0" i="0" u="none" strike="noStrike" kern="1200" cap="none" spc="-21" normalizeH="0" baseline="0" noProof="0" dirty="0">
                <a:ln>
                  <a:noFill/>
                </a:ln>
                <a:solidFill>
                  <a:srgbClr val="FFFFFF"/>
                </a:solidFill>
                <a:effectLst/>
                <a:uLnTx/>
                <a:uFillTx/>
                <a:latin typeface="Arial"/>
                <a:ea typeface="+mn-ea"/>
                <a:cs typeface="Arial"/>
              </a:rPr>
              <a:t>accessible</a:t>
            </a:r>
            <a:r>
              <a:rPr kumimoji="0" sz="1583" b="0" i="0" u="none" strike="noStrike" kern="1200" cap="none" spc="-42" normalizeH="0" baseline="0" noProof="0" dirty="0">
                <a:ln>
                  <a:noFill/>
                </a:ln>
                <a:solidFill>
                  <a:srgbClr val="FFFFFF"/>
                </a:solidFill>
                <a:effectLst/>
                <a:uLnTx/>
                <a:uFillTx/>
                <a:latin typeface="Arial"/>
                <a:ea typeface="+mn-ea"/>
                <a:cs typeface="Arial"/>
              </a:rPr>
              <a:t> </a:t>
            </a:r>
            <a:r>
              <a:rPr kumimoji="0" sz="1583" b="0" i="0" u="none" strike="noStrike" kern="1200" cap="none" spc="58" normalizeH="0" baseline="0" noProof="0" dirty="0">
                <a:ln>
                  <a:noFill/>
                </a:ln>
                <a:solidFill>
                  <a:srgbClr val="FFFFFF"/>
                </a:solidFill>
                <a:effectLst/>
                <a:uLnTx/>
                <a:uFillTx/>
                <a:latin typeface="Arial"/>
                <a:ea typeface="+mn-ea"/>
                <a:cs typeface="Arial"/>
              </a:rPr>
              <a:t>for</a:t>
            </a:r>
            <a:r>
              <a:rPr kumimoji="0" sz="1583" b="0" i="0" u="none" strike="noStrike" kern="1200" cap="none" spc="-42" normalizeH="0" baseline="0" noProof="0" dirty="0">
                <a:ln>
                  <a:noFill/>
                </a:ln>
                <a:solidFill>
                  <a:srgbClr val="FFFFFF"/>
                </a:solidFill>
                <a:effectLst/>
                <a:uLnTx/>
                <a:uFillTx/>
                <a:latin typeface="Arial"/>
                <a:ea typeface="+mn-ea"/>
                <a:cs typeface="Arial"/>
              </a:rPr>
              <a:t> </a:t>
            </a:r>
            <a:r>
              <a:rPr kumimoji="0" sz="1583" b="0" i="0" u="none" strike="noStrike" kern="1200" cap="none" spc="-17" normalizeH="0" baseline="0" noProof="0" dirty="0">
                <a:ln>
                  <a:noFill/>
                </a:ln>
                <a:solidFill>
                  <a:srgbClr val="FFFFFF"/>
                </a:solidFill>
                <a:effectLst/>
                <a:uLnTx/>
                <a:uFillTx/>
                <a:latin typeface="Arial"/>
                <a:ea typeface="+mn-ea"/>
                <a:cs typeface="Arial"/>
              </a:rPr>
              <a:t>generations</a:t>
            </a:r>
            <a:r>
              <a:rPr kumimoji="0" sz="1583" b="0" i="0" u="none" strike="noStrike" kern="1200" cap="none" spc="-42" normalizeH="0" baseline="0" noProof="0" dirty="0">
                <a:ln>
                  <a:noFill/>
                </a:ln>
                <a:solidFill>
                  <a:srgbClr val="FFFFFF"/>
                </a:solidFill>
                <a:effectLst/>
                <a:uLnTx/>
                <a:uFillTx/>
                <a:latin typeface="Arial"/>
                <a:ea typeface="+mn-ea"/>
                <a:cs typeface="Arial"/>
              </a:rPr>
              <a:t> </a:t>
            </a:r>
            <a:r>
              <a:rPr kumimoji="0" sz="1583" b="0" i="0" u="none" strike="noStrike" kern="1200" cap="none" spc="50" normalizeH="0" baseline="0" noProof="0" dirty="0">
                <a:ln>
                  <a:noFill/>
                </a:ln>
                <a:solidFill>
                  <a:srgbClr val="FFFFFF"/>
                </a:solidFill>
                <a:effectLst/>
                <a:uLnTx/>
                <a:uFillTx/>
                <a:latin typeface="Arial"/>
                <a:ea typeface="+mn-ea"/>
                <a:cs typeface="Arial"/>
              </a:rPr>
              <a:t>to</a:t>
            </a:r>
            <a:r>
              <a:rPr kumimoji="0" sz="1583" b="0" i="0" u="none" strike="noStrike" kern="1200" cap="none" spc="-42" normalizeH="0" baseline="0" noProof="0" dirty="0">
                <a:ln>
                  <a:noFill/>
                </a:ln>
                <a:solidFill>
                  <a:srgbClr val="FFFFFF"/>
                </a:solidFill>
                <a:effectLst/>
                <a:uLnTx/>
                <a:uFillTx/>
                <a:latin typeface="Arial"/>
                <a:ea typeface="+mn-ea"/>
                <a:cs typeface="Arial"/>
              </a:rPr>
              <a:t> </a:t>
            </a:r>
            <a:r>
              <a:rPr kumimoji="0" sz="1583" b="0" i="0" u="none" strike="noStrike" kern="1200" cap="none" spc="-4" normalizeH="0" baseline="0" noProof="0" dirty="0">
                <a:ln>
                  <a:noFill/>
                </a:ln>
                <a:solidFill>
                  <a:srgbClr val="FFFFFF"/>
                </a:solidFill>
                <a:effectLst/>
                <a:uLnTx/>
                <a:uFillTx/>
                <a:latin typeface="Arial"/>
                <a:ea typeface="+mn-ea"/>
                <a:cs typeface="Arial"/>
              </a:rPr>
              <a:t>come.</a:t>
            </a:r>
            <a:endParaRPr kumimoji="0" sz="1583" b="0" i="0" u="none" strike="noStrike" kern="1200" cap="none" spc="0" normalizeH="0" baseline="0" noProof="0" dirty="0">
              <a:ln>
                <a:noFill/>
              </a:ln>
              <a:solidFill>
                <a:prstClr val="black"/>
              </a:solidFill>
              <a:effectLst/>
              <a:uLnTx/>
              <a:uFillTx/>
              <a:latin typeface="Arial"/>
              <a:ea typeface="+mn-ea"/>
              <a:cs typeface="Arial"/>
            </a:endParaRPr>
          </a:p>
        </p:txBody>
      </p:sp>
      <p:sp>
        <p:nvSpPr>
          <p:cNvPr id="12" name="object 12"/>
          <p:cNvSpPr/>
          <p:nvPr/>
        </p:nvSpPr>
        <p:spPr>
          <a:xfrm>
            <a:off x="453813" y="1891857"/>
            <a:ext cx="0" cy="685800"/>
          </a:xfrm>
          <a:custGeom>
            <a:avLst/>
            <a:gdLst/>
            <a:ahLst/>
            <a:cxnLst/>
            <a:rect l="l" t="t" r="r" b="b"/>
            <a:pathLst>
              <a:path h="822960">
                <a:moveTo>
                  <a:pt x="0" y="0"/>
                </a:moveTo>
                <a:lnTo>
                  <a:pt x="0" y="822960"/>
                </a:lnTo>
              </a:path>
            </a:pathLst>
          </a:custGeom>
          <a:ln/>
        </p:spPr>
        <p:style>
          <a:lnRef idx="3">
            <a:schemeClr val="accent2"/>
          </a:lnRef>
          <a:fillRef idx="0">
            <a:schemeClr val="accent2"/>
          </a:fillRef>
          <a:effectRef idx="2">
            <a:schemeClr val="accent2"/>
          </a:effectRef>
          <a:fontRef idx="minor">
            <a:schemeClr val="tx1"/>
          </a:fontRef>
        </p:style>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6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Introduction</a:t>
            </a:r>
          </a:p>
        </p:txBody>
      </p:sp>
      <p:sp>
        <p:nvSpPr>
          <p:cNvPr id="15" name="object 2">
            <a:extLst>
              <a:ext uri="{FF2B5EF4-FFF2-40B4-BE49-F238E27FC236}">
                <a16:creationId xmlns:a16="http://schemas.microsoft.com/office/drawing/2014/main" id="{5E64D266-440C-E240-B750-E82BFDA15C3C}"/>
              </a:ext>
            </a:extLst>
          </p:cNvPr>
          <p:cNvSpPr txBox="1"/>
          <p:nvPr/>
        </p:nvSpPr>
        <p:spPr>
          <a:xfrm>
            <a:off x="611902" y="1645556"/>
            <a:ext cx="3960098" cy="4711119"/>
          </a:xfrm>
          <a:prstGeom prst="rect">
            <a:avLst/>
          </a:prstGeom>
        </p:spPr>
        <p:txBody>
          <a:bodyPr vert="horz" wrap="square" lIns="0" tIns="2117" rIns="0" bIns="0" rtlCol="0" anchor="t">
            <a:spAutoFit/>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Wilson Hill Solar is a </a:t>
            </a:r>
            <a:r>
              <a:rPr lang="en-US" dirty="0">
                <a:latin typeface="Calibri Light" panose="020F0302020204030204" pitchFamily="34" charset="0"/>
                <a:ea typeface="Calibri" panose="020F0502020204030204" pitchFamily="34" charset="0"/>
                <a:cs typeface="Calibri Light" panose="020F0302020204030204" pitchFamily="34" charset="0"/>
              </a:rPr>
              <a:t>5 MW ac generating facility occupying 19.19 acres </a:t>
            </a:r>
            <a:r>
              <a:rPr lang="en-US" sz="1800" b="0" i="0" u="none" strike="noStrike" baseline="0" dirty="0">
                <a:solidFill>
                  <a:srgbClr val="000000"/>
                </a:solidFill>
                <a:latin typeface="Calibri Light" panose="020F0302020204030204" pitchFamily="34" charset="0"/>
              </a:rPr>
              <a:t>of a 99.52 acre parcel</a:t>
            </a:r>
            <a:r>
              <a:rPr lang="en-US" dirty="0">
                <a:latin typeface="Calibri Light" panose="020F0302020204030204" pitchFamily="34" charset="0"/>
                <a:ea typeface="Calibri" panose="020F0502020204030204" pitchFamily="34" charset="0"/>
                <a:cs typeface="Calibri Light" panose="020F0302020204030204" pitchFamily="34" charset="0"/>
              </a:rPr>
              <a:t> at 469 Wilson Hill Road, owned by Larry Bugbee. The project has been studied and approved by National Grid for interconnection, and the first payment has been made.  </a:t>
            </a:r>
          </a:p>
          <a:p>
            <a:pPr marL="0" marR="0">
              <a:spcBef>
                <a:spcPts val="0"/>
              </a:spcBef>
              <a:spcAft>
                <a:spcPts val="0"/>
              </a:spcAft>
            </a:pPr>
            <a:endParaRPr lang="en-US" sz="1800" dirty="0">
              <a:effectLst/>
              <a:latin typeface="Calibri Light" panose="020F0302020204030204" pitchFamily="34" charset="0"/>
              <a:ea typeface="Calibri" panose="020F0502020204030204" pitchFamily="34" charset="0"/>
              <a:cs typeface="Calibri Light" panose="020F0302020204030204" pitchFamily="34" charset="0"/>
            </a:endParaRPr>
          </a:p>
          <a:p>
            <a:pPr marL="0" marR="0">
              <a:spcBef>
                <a:spcPts val="0"/>
              </a:spcBef>
              <a:spcAft>
                <a:spcPts val="0"/>
              </a:spcAft>
            </a:pPr>
            <a:r>
              <a:rPr lang="en-US" dirty="0">
                <a:latin typeface="Calibri Light" panose="020F0302020204030204" pitchFamily="34" charset="0"/>
                <a:ea typeface="Calibri" panose="020F0502020204030204" pitchFamily="34" charset="0"/>
                <a:cs typeface="Calibri Light" panose="020F0302020204030204" pitchFamily="34" charset="0"/>
              </a:rPr>
              <a:t>The southern facing slope is well obscured by existing foliage, and visual impacts are expected to be minimal. Access to the site will be from the existing cell tower road, which will be expanded and improved. A temporary access road will be utilized during construction near the interconnection point located on an adjacent parcel owned by Mike Mattison.</a:t>
            </a:r>
            <a:endParaRPr lang="en-US" sz="18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4" cstate="print"/>
            <a:stretch>
              <a:fillRect/>
            </a:stretch>
          </p:blipFill>
          <p:spPr>
            <a:xfrm>
              <a:off x="13703822" y="599112"/>
              <a:ext cx="88658" cy="149250"/>
            </a:xfrm>
            <a:prstGeom prst="rect">
              <a:avLst/>
            </a:prstGeom>
          </p:spPr>
        </p:pic>
      </p:grpSp>
      <p:pic>
        <p:nvPicPr>
          <p:cNvPr id="9" name="Picture 8">
            <a:extLst>
              <a:ext uri="{FF2B5EF4-FFF2-40B4-BE49-F238E27FC236}">
                <a16:creationId xmlns:a16="http://schemas.microsoft.com/office/drawing/2014/main" id="{1674E63E-F6AA-C263-4304-CFFC4CA67A78}"/>
              </a:ext>
            </a:extLst>
          </p:cNvPr>
          <p:cNvPicPr>
            <a:picLocks noChangeAspect="1"/>
          </p:cNvPicPr>
          <p:nvPr/>
        </p:nvPicPr>
        <p:blipFill>
          <a:blip r:embed="rId5"/>
          <a:stretch>
            <a:fillRect/>
          </a:stretch>
        </p:blipFill>
        <p:spPr>
          <a:xfrm>
            <a:off x="5154188" y="744414"/>
            <a:ext cx="7045001" cy="5382066"/>
          </a:xfrm>
          <a:prstGeom prst="rect">
            <a:avLst/>
          </a:prstGeom>
        </p:spPr>
      </p:pic>
      <p:sp>
        <p:nvSpPr>
          <p:cNvPr id="10" name="object 2">
            <a:extLst>
              <a:ext uri="{FF2B5EF4-FFF2-40B4-BE49-F238E27FC236}">
                <a16:creationId xmlns:a16="http://schemas.microsoft.com/office/drawing/2014/main" id="{5C54A801-3434-C72E-43CB-CC7E7D557E45}"/>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EF0E2712-0ABC-77E7-5542-DFC44D7968A9}"/>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Tree>
    <p:extLst>
      <p:ext uri="{BB962C8B-B14F-4D97-AF65-F5344CB8AC3E}">
        <p14:creationId xmlns:p14="http://schemas.microsoft.com/office/powerpoint/2010/main" val="117827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Current Site Condition</a:t>
            </a:r>
          </a:p>
        </p:txBody>
      </p:sp>
      <p:sp>
        <p:nvSpPr>
          <p:cNvPr id="15" name="object 2">
            <a:extLst>
              <a:ext uri="{FF2B5EF4-FFF2-40B4-BE49-F238E27FC236}">
                <a16:creationId xmlns:a16="http://schemas.microsoft.com/office/drawing/2014/main" id="{5E64D266-440C-E240-B750-E82BFDA15C3C}"/>
              </a:ext>
            </a:extLst>
          </p:cNvPr>
          <p:cNvSpPr txBox="1"/>
          <p:nvPr/>
        </p:nvSpPr>
        <p:spPr>
          <a:xfrm>
            <a:off x="680731" y="1469823"/>
            <a:ext cx="4262269" cy="3880122"/>
          </a:xfrm>
          <a:prstGeom prst="rect">
            <a:avLst/>
          </a:prstGeom>
        </p:spPr>
        <p:txBody>
          <a:bodyPr vert="horz" wrap="square" lIns="0" tIns="2117" rIns="0" bIns="0" rtlCol="0" anchor="t">
            <a:spAutoFit/>
          </a:bodyPr>
          <a:lstStyle/>
          <a:p>
            <a:pPr algn="l"/>
            <a:r>
              <a:rPr lang="en-US" sz="1800" b="0" i="0" u="none" strike="noStrike" baseline="0" dirty="0">
                <a:solidFill>
                  <a:srgbClr val="000000"/>
                </a:solidFill>
                <a:latin typeface="Calibri Light" panose="020F0302020204030204" pitchFamily="34" charset="0"/>
              </a:rPr>
              <a:t>The properties are zoned agricultural/residential under the Town of Hoosick’s zoning code, and solar is an allowed use subject to special permit approval under the jurisdiction of the Town’s Zoning Board.</a:t>
            </a:r>
          </a:p>
          <a:p>
            <a:pPr algn="l"/>
            <a:endParaRPr lang="en-US" dirty="0">
              <a:solidFill>
                <a:srgbClr val="000000"/>
              </a:solidFill>
              <a:latin typeface="Calibri Light" panose="020F0302020204030204" pitchFamily="34" charset="0"/>
            </a:endParaRPr>
          </a:p>
          <a:p>
            <a:pPr algn="l"/>
            <a:r>
              <a:rPr lang="en-US" sz="1800" b="0" i="0" u="none" strike="noStrike" baseline="0" dirty="0">
                <a:solidFill>
                  <a:srgbClr val="000000"/>
                </a:solidFill>
                <a:latin typeface="Calibri Light" panose="020F0302020204030204" pitchFamily="34" charset="0"/>
              </a:rPr>
              <a:t>The parcel is predominantly cleared, with minimal tree removal required. The parcel has been used primarily for agricultural uses, and sites a cellular tower at the far east end of the property, away from the array. The surrounding land uses include agricultural residential and utility-owned transmission lines. </a:t>
            </a: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pic>
        <p:nvPicPr>
          <p:cNvPr id="9" name="Picture 8">
            <a:extLst>
              <a:ext uri="{FF2B5EF4-FFF2-40B4-BE49-F238E27FC236}">
                <a16:creationId xmlns:a16="http://schemas.microsoft.com/office/drawing/2014/main" id="{00CF4535-40BB-3AC2-05B8-E7F2BA173B28}"/>
              </a:ext>
            </a:extLst>
          </p:cNvPr>
          <p:cNvPicPr>
            <a:picLocks noChangeAspect="1"/>
          </p:cNvPicPr>
          <p:nvPr/>
        </p:nvPicPr>
        <p:blipFill>
          <a:blip r:embed="rId4"/>
          <a:stretch>
            <a:fillRect/>
          </a:stretch>
        </p:blipFill>
        <p:spPr>
          <a:xfrm>
            <a:off x="5152353" y="854329"/>
            <a:ext cx="7039647" cy="4833891"/>
          </a:xfrm>
          <a:prstGeom prst="rect">
            <a:avLst/>
          </a:prstGeom>
        </p:spPr>
      </p:pic>
    </p:spTree>
    <p:extLst>
      <p:ext uri="{BB962C8B-B14F-4D97-AF65-F5344CB8AC3E}">
        <p14:creationId xmlns:p14="http://schemas.microsoft.com/office/powerpoint/2010/main" val="4043230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First Pass</a:t>
            </a:r>
          </a:p>
        </p:txBody>
      </p:sp>
      <p:sp>
        <p:nvSpPr>
          <p:cNvPr id="15" name="object 2">
            <a:extLst>
              <a:ext uri="{FF2B5EF4-FFF2-40B4-BE49-F238E27FC236}">
                <a16:creationId xmlns:a16="http://schemas.microsoft.com/office/drawing/2014/main" id="{CF90322A-7198-C127-A44B-581802A3A4E7}"/>
              </a:ext>
            </a:extLst>
          </p:cNvPr>
          <p:cNvSpPr txBox="1"/>
          <p:nvPr/>
        </p:nvSpPr>
        <p:spPr>
          <a:xfrm>
            <a:off x="611902" y="1645556"/>
            <a:ext cx="2426266" cy="2495128"/>
          </a:xfrm>
          <a:prstGeom prst="rect">
            <a:avLst/>
          </a:prstGeom>
        </p:spPr>
        <p:txBody>
          <a:bodyPr vert="horz" wrap="square" lIns="0" tIns="2117" rIns="0" bIns="0" rtlCol="0" anchor="t">
            <a:spAutoFit/>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Our initial design prior to survey had the project sited deeper onto the site. However, after obtaining the topographical survey, we found that there was a much more limited footprint available for the project.</a:t>
            </a:r>
          </a:p>
        </p:txBody>
      </p:sp>
      <p:sp>
        <p:nvSpPr>
          <p:cNvPr id="16" name="object 5">
            <a:extLst>
              <a:ext uri="{FF2B5EF4-FFF2-40B4-BE49-F238E27FC236}">
                <a16:creationId xmlns:a16="http://schemas.microsoft.com/office/drawing/2014/main" id="{F8642819-FBBD-FC4A-4EA2-9AF327CBC903}"/>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3"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pic>
        <p:nvPicPr>
          <p:cNvPr id="3" name="Picture 2">
            <a:extLst>
              <a:ext uri="{FF2B5EF4-FFF2-40B4-BE49-F238E27FC236}">
                <a16:creationId xmlns:a16="http://schemas.microsoft.com/office/drawing/2014/main" id="{870980AC-43A0-A9DD-7938-A6E1F070A92E}"/>
              </a:ext>
            </a:extLst>
          </p:cNvPr>
          <p:cNvPicPr>
            <a:picLocks noChangeAspect="1"/>
          </p:cNvPicPr>
          <p:nvPr/>
        </p:nvPicPr>
        <p:blipFill>
          <a:blip r:embed="rId4"/>
          <a:stretch>
            <a:fillRect/>
          </a:stretch>
        </p:blipFill>
        <p:spPr>
          <a:xfrm>
            <a:off x="3616900" y="185259"/>
            <a:ext cx="8588484" cy="6066046"/>
          </a:xfrm>
          <a:prstGeom prst="rect">
            <a:avLst/>
          </a:prstGeom>
        </p:spPr>
      </p:pic>
    </p:spTree>
    <p:extLst>
      <p:ext uri="{BB962C8B-B14F-4D97-AF65-F5344CB8AC3E}">
        <p14:creationId xmlns:p14="http://schemas.microsoft.com/office/powerpoint/2010/main" val="1842930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Second Pass</a:t>
            </a:r>
          </a:p>
        </p:txBody>
      </p:sp>
      <p:sp>
        <p:nvSpPr>
          <p:cNvPr id="15" name="object 2">
            <a:extLst>
              <a:ext uri="{FF2B5EF4-FFF2-40B4-BE49-F238E27FC236}">
                <a16:creationId xmlns:a16="http://schemas.microsoft.com/office/drawing/2014/main" id="{CF90322A-7198-C127-A44B-581802A3A4E7}"/>
              </a:ext>
            </a:extLst>
          </p:cNvPr>
          <p:cNvSpPr txBox="1"/>
          <p:nvPr/>
        </p:nvSpPr>
        <p:spPr>
          <a:xfrm>
            <a:off x="611902" y="1645556"/>
            <a:ext cx="3497982" cy="1110133"/>
          </a:xfrm>
          <a:prstGeom prst="rect">
            <a:avLst/>
          </a:prstGeom>
        </p:spPr>
        <p:txBody>
          <a:bodyPr vert="horz" wrap="square" lIns="0" tIns="2117" rIns="0" bIns="0" rtlCol="0" anchor="t">
            <a:spAutoFit/>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After Survey, we settled on a plan that would best suit the site, while still preserving natural foliage coverage on many sides of the project. </a:t>
            </a:r>
          </a:p>
        </p:txBody>
      </p:sp>
      <p:sp>
        <p:nvSpPr>
          <p:cNvPr id="16" name="object 5">
            <a:extLst>
              <a:ext uri="{FF2B5EF4-FFF2-40B4-BE49-F238E27FC236}">
                <a16:creationId xmlns:a16="http://schemas.microsoft.com/office/drawing/2014/main" id="{F8642819-FBBD-FC4A-4EA2-9AF327CBC903}"/>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3"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pic>
        <p:nvPicPr>
          <p:cNvPr id="9" name="Picture 8">
            <a:extLst>
              <a:ext uri="{FF2B5EF4-FFF2-40B4-BE49-F238E27FC236}">
                <a16:creationId xmlns:a16="http://schemas.microsoft.com/office/drawing/2014/main" id="{6CBFF894-FEB3-9A5E-39A6-FA6FE673A6D9}"/>
              </a:ext>
            </a:extLst>
          </p:cNvPr>
          <p:cNvPicPr>
            <a:picLocks noChangeAspect="1"/>
          </p:cNvPicPr>
          <p:nvPr/>
        </p:nvPicPr>
        <p:blipFill>
          <a:blip r:embed="rId4"/>
          <a:stretch>
            <a:fillRect/>
          </a:stretch>
        </p:blipFill>
        <p:spPr>
          <a:xfrm>
            <a:off x="5733072" y="-51094"/>
            <a:ext cx="6455102" cy="6644958"/>
          </a:xfrm>
          <a:prstGeom prst="rect">
            <a:avLst/>
          </a:prstGeom>
        </p:spPr>
      </p:pic>
    </p:spTree>
    <p:extLst>
      <p:ext uri="{BB962C8B-B14F-4D97-AF65-F5344CB8AC3E}">
        <p14:creationId xmlns:p14="http://schemas.microsoft.com/office/powerpoint/2010/main" val="702157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26763"/>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Current Plan</a:t>
            </a:r>
          </a:p>
        </p:txBody>
      </p:sp>
      <p:sp>
        <p:nvSpPr>
          <p:cNvPr id="15" name="object 2">
            <a:extLst>
              <a:ext uri="{FF2B5EF4-FFF2-40B4-BE49-F238E27FC236}">
                <a16:creationId xmlns:a16="http://schemas.microsoft.com/office/drawing/2014/main" id="{5E64D266-440C-E240-B750-E82BFDA15C3C}"/>
              </a:ext>
            </a:extLst>
          </p:cNvPr>
          <p:cNvSpPr txBox="1"/>
          <p:nvPr/>
        </p:nvSpPr>
        <p:spPr>
          <a:xfrm>
            <a:off x="-5215699" y="1334712"/>
            <a:ext cx="4722472" cy="5172784"/>
          </a:xfrm>
          <a:prstGeom prst="rect">
            <a:avLst/>
          </a:prstGeom>
        </p:spPr>
        <p:txBody>
          <a:bodyPr vert="horz" wrap="square" lIns="0" tIns="2117" rIns="0" bIns="0" rtlCol="0" anchor="t">
            <a:spAutoFit/>
          </a:bodyPr>
          <a:lstStyle/>
          <a:p>
            <a:pPr marR="540" algn="just"/>
            <a:r>
              <a:rPr lang="en-US" sz="1600" b="0" i="0" u="none" strike="noStrike" baseline="0" dirty="0">
                <a:solidFill>
                  <a:srgbClr val="000000"/>
                </a:solidFill>
                <a:latin typeface="Calibri Light" panose="020F0302020204030204" pitchFamily="34" charset="0"/>
              </a:rPr>
              <a:t>The 5 MW ac solar facility will be composed of 585w solar panels mounted to fixed solar racking. A new curb cut will facilitate a 20-foot gravel access road to provide access for construction, and then be removed. A utility access stub road will remain on the secondary parcel for the duration of the project, allowing connection to National Grid’s distribution level infrastructure on Wilson Hill Road. However, maintenance access will be provided from the existing access road on the primary property. The </a:t>
            </a:r>
            <a:r>
              <a:rPr lang="en-US" sz="1600" dirty="0">
                <a:solidFill>
                  <a:srgbClr val="000000"/>
                </a:solidFill>
                <a:latin typeface="Calibri Light" panose="020F0302020204030204" pitchFamily="34" charset="0"/>
              </a:rPr>
              <a:t>t</a:t>
            </a:r>
            <a:r>
              <a:rPr lang="en-US" sz="1600" b="0" i="0" u="none" strike="noStrike" baseline="0" dirty="0">
                <a:solidFill>
                  <a:srgbClr val="000000"/>
                </a:solidFill>
                <a:latin typeface="Calibri Light" panose="020F0302020204030204" pitchFamily="34" charset="0"/>
              </a:rPr>
              <a:t>otal area disturbance is approximately +/-25.1 acres with </a:t>
            </a:r>
            <a:r>
              <a:rPr lang="en-US" sz="1600" dirty="0">
                <a:solidFill>
                  <a:srgbClr val="000000"/>
                </a:solidFill>
                <a:latin typeface="Calibri Light" panose="020F0302020204030204" pitchFamily="34" charset="0"/>
              </a:rPr>
              <a:t>0</a:t>
            </a:r>
            <a:r>
              <a:rPr lang="en-US" sz="1600" b="0" i="0" u="none" strike="noStrike" baseline="0" dirty="0">
                <a:solidFill>
                  <a:srgbClr val="000000"/>
                </a:solidFill>
                <a:latin typeface="Calibri Light" panose="020F0302020204030204" pitchFamily="34" charset="0"/>
              </a:rPr>
              <a:t>.8 acres of impervious surface, and +/-7.1 acres of tree clearing and grubbing.</a:t>
            </a:r>
          </a:p>
          <a:p>
            <a:pPr marR="540" algn="just"/>
            <a:endParaRPr lang="en-US" sz="1600" dirty="0">
              <a:solidFill>
                <a:srgbClr val="000000"/>
              </a:solidFill>
              <a:latin typeface="Calibri Light" panose="020F0302020204030204" pitchFamily="34" charset="0"/>
            </a:endParaRPr>
          </a:p>
          <a:p>
            <a:pPr marR="540" algn="just"/>
            <a:r>
              <a:rPr lang="en-US" sz="1600" b="0" i="0" u="none" strike="noStrike" baseline="0" dirty="0">
                <a:solidFill>
                  <a:srgbClr val="000000"/>
                </a:solidFill>
                <a:latin typeface="Calibri Light" panose="020F0302020204030204" pitchFamily="34" charset="0"/>
              </a:rPr>
              <a:t>As a requirement of the utility, on-site electrical </a:t>
            </a:r>
          </a:p>
          <a:p>
            <a:r>
              <a:rPr lang="en-US" sz="1600" b="0" i="0" u="none" strike="noStrike" baseline="0" dirty="0">
                <a:solidFill>
                  <a:srgbClr val="000000"/>
                </a:solidFill>
                <a:latin typeface="Calibri Light" panose="020F0302020204030204" pitchFamily="34" charset="0"/>
              </a:rPr>
              <a:t>interconnection and distribution lines will be placed above ground on telephone poles. Medium voltage lines will proceed from the Interconnection point to the facility underground. Nexamp is utilizing a 75-foot setback minimum on the project, but in most areas is </a:t>
            </a:r>
            <a:r>
              <a:rPr lang="en-US" sz="1600" dirty="0">
                <a:solidFill>
                  <a:srgbClr val="000000"/>
                </a:solidFill>
                <a:latin typeface="Calibri Light" panose="020F0302020204030204" pitchFamily="34" charset="0"/>
              </a:rPr>
              <a:t>greater. An 8-foot fixed knot farm fence will be erected to prevent unauthorized access to the array equipment. </a:t>
            </a:r>
            <a:endParaRPr lang="en-US" sz="1600" b="0" i="0" u="none" strike="noStrike" baseline="0" dirty="0">
              <a:solidFill>
                <a:srgbClr val="000000"/>
              </a:solidFill>
              <a:latin typeface="Calibri Light" panose="020F0302020204030204" pitchFamily="34" charset="0"/>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D6F2D5C1-2A9E-40C3-9396-3B949BB06F8A}"/>
              </a:ext>
            </a:extLst>
          </p:cNvPr>
          <p:cNvGrpSpPr/>
          <p:nvPr/>
        </p:nvGrpSpPr>
        <p:grpSpPr>
          <a:xfrm>
            <a:off x="5832560" y="423677"/>
            <a:ext cx="5464297" cy="6216065"/>
            <a:chOff x="3886532" y="-835015"/>
            <a:chExt cx="8041870" cy="9148256"/>
          </a:xfrm>
        </p:grpSpPr>
        <p:pic>
          <p:nvPicPr>
            <p:cNvPr id="9" name="Picture 8">
              <a:extLst>
                <a:ext uri="{FF2B5EF4-FFF2-40B4-BE49-F238E27FC236}">
                  <a16:creationId xmlns:a16="http://schemas.microsoft.com/office/drawing/2014/main" id="{0D3473A1-6E5B-3D04-4B88-21F9E7A90D52}"/>
                </a:ext>
              </a:extLst>
            </p:cNvPr>
            <p:cNvPicPr>
              <a:picLocks noChangeAspect="1"/>
            </p:cNvPicPr>
            <p:nvPr/>
          </p:nvPicPr>
          <p:blipFill>
            <a:blip r:embed="rId4"/>
            <a:stretch>
              <a:fillRect/>
            </a:stretch>
          </p:blipFill>
          <p:spPr>
            <a:xfrm>
              <a:off x="3886532" y="4804154"/>
              <a:ext cx="8041870" cy="3509087"/>
            </a:xfrm>
            <a:prstGeom prst="rect">
              <a:avLst/>
            </a:prstGeom>
          </p:spPr>
        </p:pic>
        <p:pic>
          <p:nvPicPr>
            <p:cNvPr id="11" name="Picture 10">
              <a:extLst>
                <a:ext uri="{FF2B5EF4-FFF2-40B4-BE49-F238E27FC236}">
                  <a16:creationId xmlns:a16="http://schemas.microsoft.com/office/drawing/2014/main" id="{CB14643D-39F0-FC78-AB09-C725A0723A4A}"/>
                </a:ext>
              </a:extLst>
            </p:cNvPr>
            <p:cNvPicPr>
              <a:picLocks noChangeAspect="1"/>
            </p:cNvPicPr>
            <p:nvPr/>
          </p:nvPicPr>
          <p:blipFill>
            <a:blip r:embed="rId5"/>
            <a:stretch>
              <a:fillRect/>
            </a:stretch>
          </p:blipFill>
          <p:spPr>
            <a:xfrm>
              <a:off x="3930188" y="-835015"/>
              <a:ext cx="7954559" cy="5753997"/>
            </a:xfrm>
            <a:prstGeom prst="rect">
              <a:avLst/>
            </a:prstGeom>
          </p:spPr>
        </p:pic>
      </p:gr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6" cstate="print"/>
            <a:stretch>
              <a:fillRect/>
            </a:stretch>
          </p:blipFill>
          <p:spPr>
            <a:xfrm>
              <a:off x="13703822" y="599112"/>
              <a:ext cx="88658" cy="149250"/>
            </a:xfrm>
            <a:prstGeom prst="rect">
              <a:avLst/>
            </a:prstGeom>
          </p:spPr>
        </p:pic>
      </p:grpSp>
      <p:pic>
        <p:nvPicPr>
          <p:cNvPr id="10" name="Picture 9">
            <a:extLst>
              <a:ext uri="{FF2B5EF4-FFF2-40B4-BE49-F238E27FC236}">
                <a16:creationId xmlns:a16="http://schemas.microsoft.com/office/drawing/2014/main" id="{9CAD9EF7-5FDE-5B58-BB36-AC9353908840}"/>
              </a:ext>
            </a:extLst>
          </p:cNvPr>
          <p:cNvPicPr>
            <a:picLocks noChangeAspect="1"/>
          </p:cNvPicPr>
          <p:nvPr/>
        </p:nvPicPr>
        <p:blipFill>
          <a:blip r:embed="rId7"/>
          <a:stretch>
            <a:fillRect/>
          </a:stretch>
        </p:blipFill>
        <p:spPr>
          <a:xfrm>
            <a:off x="493658" y="164256"/>
            <a:ext cx="4286773" cy="6529487"/>
          </a:xfrm>
          <a:prstGeom prst="rect">
            <a:avLst/>
          </a:prstGeom>
        </p:spPr>
      </p:pic>
    </p:spTree>
    <p:extLst>
      <p:ext uri="{BB962C8B-B14F-4D97-AF65-F5344CB8AC3E}">
        <p14:creationId xmlns:p14="http://schemas.microsoft.com/office/powerpoint/2010/main" val="269943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61E632-B324-7C9F-2C44-06E8A18283CC}"/>
              </a:ext>
            </a:extLst>
          </p:cNvPr>
          <p:cNvPicPr>
            <a:picLocks noChangeAspect="1"/>
          </p:cNvPicPr>
          <p:nvPr/>
        </p:nvPicPr>
        <p:blipFill>
          <a:blip r:embed="rId2"/>
          <a:stretch>
            <a:fillRect/>
          </a:stretch>
        </p:blipFill>
        <p:spPr>
          <a:xfrm>
            <a:off x="4312753" y="1042937"/>
            <a:ext cx="7881649" cy="4997301"/>
          </a:xfrm>
          <a:prstGeom prst="rect">
            <a:avLst/>
          </a:prstGeom>
        </p:spPr>
      </p:pic>
      <p:grpSp>
        <p:nvGrpSpPr>
          <p:cNvPr id="17" name="object 3">
            <a:extLst>
              <a:ext uri="{FF2B5EF4-FFF2-40B4-BE49-F238E27FC236}">
                <a16:creationId xmlns:a16="http://schemas.microsoft.com/office/drawing/2014/main" id="{14CF8082-BABC-4A3D-9960-D6218C6D6BAA}"/>
              </a:ext>
            </a:extLst>
          </p:cNvPr>
          <p:cNvGrpSpPr/>
          <p:nvPr/>
        </p:nvGrpSpPr>
        <p:grpSpPr>
          <a:xfrm>
            <a:off x="0" y="26763"/>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Site Development</a:t>
            </a:r>
          </a:p>
        </p:txBody>
      </p:sp>
      <p:sp>
        <p:nvSpPr>
          <p:cNvPr id="15" name="object 2">
            <a:extLst>
              <a:ext uri="{FF2B5EF4-FFF2-40B4-BE49-F238E27FC236}">
                <a16:creationId xmlns:a16="http://schemas.microsoft.com/office/drawing/2014/main" id="{5E64D266-440C-E240-B750-E82BFDA15C3C}"/>
              </a:ext>
            </a:extLst>
          </p:cNvPr>
          <p:cNvSpPr txBox="1"/>
          <p:nvPr/>
        </p:nvSpPr>
        <p:spPr>
          <a:xfrm>
            <a:off x="588565" y="1187023"/>
            <a:ext cx="3774012" cy="4926563"/>
          </a:xfrm>
          <a:prstGeom prst="rect">
            <a:avLst/>
          </a:prstGeom>
        </p:spPr>
        <p:txBody>
          <a:bodyPr vert="horz" wrap="square" lIns="0" tIns="2117" rIns="0" bIns="0" rtlCol="0" anchor="t">
            <a:spAutoFit/>
          </a:bodyPr>
          <a:lstStyle/>
          <a:p>
            <a:pPr marL="0" marR="0">
              <a:spcBef>
                <a:spcPts val="0"/>
              </a:spcBef>
              <a:spcAft>
                <a:spcPts val="0"/>
              </a:spcAft>
            </a:pPr>
            <a:r>
              <a:rPr lang="en-US" sz="2000" dirty="0">
                <a:effectLst/>
                <a:latin typeface="Calibri Light" panose="020F0302020204030204" pitchFamily="34" charset="0"/>
                <a:ea typeface="Calibri" panose="020F0502020204030204" pitchFamily="34" charset="0"/>
                <a:cs typeface="Calibri Light" panose="020F0302020204030204" pitchFamily="34" charset="0"/>
              </a:rPr>
              <a:t> </a:t>
            </a:r>
          </a:p>
          <a:p>
            <a:pPr marL="0" marR="0">
              <a:spcBef>
                <a:spcPts val="0"/>
              </a:spcBef>
              <a:spcAft>
                <a:spcPts val="0"/>
              </a:spcAft>
            </a:pPr>
            <a:r>
              <a:rPr lang="en-US" sz="2000" dirty="0">
                <a:effectLst/>
                <a:latin typeface="Calibri Light" panose="020F0302020204030204" pitchFamily="34" charset="0"/>
                <a:ea typeface="Calibri" panose="020F0502020204030204" pitchFamily="34" charset="0"/>
                <a:cs typeface="Calibri Light" panose="020F0302020204030204" pitchFamily="34" charset="0"/>
              </a:rPr>
              <a:t>The design team has worked hard to protect the natural conditions of the property. </a:t>
            </a:r>
            <a:r>
              <a:rPr lang="en-US" sz="2000" dirty="0">
                <a:latin typeface="Calibri Light" panose="020F0302020204030204" pitchFamily="34" charset="0"/>
                <a:ea typeface="Calibri" panose="020F0502020204030204" pitchFamily="34" charset="0"/>
                <a:cs typeface="Calibri Light" panose="020F0302020204030204" pitchFamily="34" charset="0"/>
              </a:rPr>
              <a:t>The project avoids any wetland disturbance, minimizes tree clearing, and is utilizing existing roads for long term access. Temporary construction access will be created via an adjacent property, with only a portion remaining permanent for utility access to interconnection equipment. The design also has strived to most appropriately site stormwater management features to not upend the site’s character. </a:t>
            </a:r>
            <a:endParaRPr lang="en-US" sz="20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4"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415686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2" y="241340"/>
            <a:ext cx="305623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Timeline</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June ‘23</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EBEF1C1-5C3B-1389-DBDC-09BD128DB3F1}"/>
              </a:ext>
            </a:extLst>
          </p:cNvPr>
          <p:cNvSpPr/>
          <p:nvPr/>
        </p:nvSpPr>
        <p:spPr>
          <a:xfrm>
            <a:off x="705078" y="1554718"/>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Sept ‘23</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62454CE-6E4E-9AC4-9226-B241710154C3}"/>
              </a:ext>
            </a:extLst>
          </p:cNvPr>
          <p:cNvSpPr/>
          <p:nvPr/>
        </p:nvSpPr>
        <p:spPr>
          <a:xfrm>
            <a:off x="705078" y="231340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Nov  ‘23</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B4D8584-EDA5-7EFE-9529-5376F8983463}"/>
              </a:ext>
            </a:extLst>
          </p:cNvPr>
          <p:cNvGrpSpPr/>
          <p:nvPr/>
        </p:nvGrpSpPr>
        <p:grpSpPr>
          <a:xfrm>
            <a:off x="2113935" y="874248"/>
            <a:ext cx="9743768" cy="600590"/>
            <a:chOff x="2113935" y="834920"/>
            <a:chExt cx="9743768" cy="600590"/>
          </a:xfrm>
        </p:grpSpPr>
        <p:sp>
          <p:nvSpPr>
            <p:cNvPr id="15" name="object 2">
              <a:extLst>
                <a:ext uri="{FF2B5EF4-FFF2-40B4-BE49-F238E27FC236}">
                  <a16:creationId xmlns:a16="http://schemas.microsoft.com/office/drawing/2014/main" id="{CF90322A-7198-C127-A44B-581802A3A4E7}"/>
                </a:ext>
              </a:extLst>
            </p:cNvPr>
            <p:cNvSpPr txBox="1"/>
            <p:nvPr/>
          </p:nvSpPr>
          <p:spPr>
            <a:xfrm>
              <a:off x="2233197" y="834920"/>
              <a:ext cx="9368868" cy="556135"/>
            </a:xfrm>
            <a:prstGeom prst="rect">
              <a:avLst/>
            </a:prstGeom>
          </p:spPr>
          <p:txBody>
            <a:bodyPr vert="horz" wrap="square" lIns="0" tIns="2117" rIns="0" bIns="0" rtlCol="0" anchor="t">
              <a:spAutoFit/>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Our first meeting with the ZBA was an introductory meeting, before submitting any formal documents. We utilized the ZBA </a:t>
              </a:r>
              <a:r>
                <a:rPr lang="en-US" dirty="0">
                  <a:latin typeface="Calibri Light" panose="020F0302020204030204" pitchFamily="34" charset="0"/>
                  <a:ea typeface="Calibri" panose="020F0502020204030204" pitchFamily="34" charset="0"/>
                  <a:cs typeface="Calibri Light" panose="020F0302020204030204" pitchFamily="34" charset="0"/>
                </a:rPr>
                <a:t>f</a:t>
              </a:r>
              <a:r>
                <a:rPr lang="en-US" sz="1800" dirty="0">
                  <a:effectLst/>
                  <a:latin typeface="Calibri Light" panose="020F0302020204030204" pitchFamily="34" charset="0"/>
                  <a:ea typeface="Calibri" panose="020F0502020204030204" pitchFamily="34" charset="0"/>
                  <a:cs typeface="Calibri Light" panose="020F0302020204030204" pitchFamily="34" charset="0"/>
                </a:rPr>
                <a:t>eedback</a:t>
              </a:r>
              <a:r>
                <a:rPr lang="en-US" dirty="0">
                  <a:latin typeface="Calibri Light" panose="020F0302020204030204" pitchFamily="34" charset="0"/>
                  <a:ea typeface="Calibri" panose="020F0502020204030204" pitchFamily="34" charset="0"/>
                  <a:cs typeface="Calibri Light" panose="020F0302020204030204" pitchFamily="34" charset="0"/>
                </a:rPr>
                <a:t> and revised and strengthened our application.</a:t>
              </a:r>
              <a:endParaRPr lang="en-US" sz="1800" dirty="0">
                <a:effectLst/>
                <a:latin typeface="Calibri Light" panose="020F0302020204030204" pitchFamily="34" charset="0"/>
                <a:ea typeface="Calibri" panose="020F0502020204030204" pitchFamily="34" charset="0"/>
                <a:cs typeface="Calibri Light" panose="020F0302020204030204" pitchFamily="34" charset="0"/>
              </a:endParaRPr>
            </a:p>
          </p:txBody>
        </p:sp>
        <p:cxnSp>
          <p:nvCxnSpPr>
            <p:cNvPr id="14" name="Straight Connector 13">
              <a:extLst>
                <a:ext uri="{FF2B5EF4-FFF2-40B4-BE49-F238E27FC236}">
                  <a16:creationId xmlns:a16="http://schemas.microsoft.com/office/drawing/2014/main" id="{0E67FC05-6C68-1770-1BEA-D11690D285B3}"/>
                </a:ext>
              </a:extLst>
            </p:cNvPr>
            <p:cNvCxnSpPr/>
            <p:nvPr/>
          </p:nvCxnSpPr>
          <p:spPr>
            <a:xfrm>
              <a:off x="2113935" y="1435510"/>
              <a:ext cx="9743768" cy="0"/>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FF1D5A3D-AEA2-0D8A-948D-C85D721D26A8}"/>
              </a:ext>
            </a:extLst>
          </p:cNvPr>
          <p:cNvGrpSpPr/>
          <p:nvPr/>
        </p:nvGrpSpPr>
        <p:grpSpPr>
          <a:xfrm>
            <a:off x="2113934" y="1611634"/>
            <a:ext cx="10078065" cy="600590"/>
            <a:chOff x="2113935" y="834920"/>
            <a:chExt cx="9743768" cy="600590"/>
          </a:xfrm>
        </p:grpSpPr>
        <p:sp>
          <p:nvSpPr>
            <p:cNvPr id="22" name="object 2">
              <a:extLst>
                <a:ext uri="{FF2B5EF4-FFF2-40B4-BE49-F238E27FC236}">
                  <a16:creationId xmlns:a16="http://schemas.microsoft.com/office/drawing/2014/main" id="{B1414069-6A7D-10DF-E15C-38EB5506F2DC}"/>
                </a:ext>
              </a:extLst>
            </p:cNvPr>
            <p:cNvSpPr txBox="1"/>
            <p:nvPr/>
          </p:nvSpPr>
          <p:spPr>
            <a:xfrm>
              <a:off x="2233197" y="834920"/>
              <a:ext cx="9624506" cy="556135"/>
            </a:xfrm>
            <a:prstGeom prst="rect">
              <a:avLst/>
            </a:prstGeom>
          </p:spPr>
          <p:txBody>
            <a:bodyPr vert="horz" wrap="square" lIns="0" tIns="2117" rIns="0" bIns="0" rtlCol="0" anchor="t">
              <a:spAutoFit/>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Our submission was made in August ahead of the September meeting. After hearing the concerns regarding the Hawthorn project, we amended our application </a:t>
              </a:r>
              <a:r>
                <a:rPr lang="en-US" dirty="0">
                  <a:latin typeface="Calibri Light" panose="020F0302020204030204" pitchFamily="34" charset="0"/>
                  <a:ea typeface="Calibri" panose="020F0502020204030204" pitchFamily="34" charset="0"/>
                  <a:cs typeface="Calibri Light" panose="020F0302020204030204" pitchFamily="34" charset="0"/>
                </a:rPr>
                <a:t>to better satisfy anticipated comments for October.</a:t>
              </a:r>
              <a:endParaRPr lang="en-US" sz="1800" dirty="0">
                <a:effectLst/>
                <a:latin typeface="Calibri Light" panose="020F0302020204030204" pitchFamily="34" charset="0"/>
                <a:ea typeface="Calibri" panose="020F0502020204030204" pitchFamily="34" charset="0"/>
                <a:cs typeface="Calibri Light" panose="020F0302020204030204" pitchFamily="34" charset="0"/>
              </a:endParaRPr>
            </a:p>
          </p:txBody>
        </p:sp>
        <p:cxnSp>
          <p:nvCxnSpPr>
            <p:cNvPr id="23" name="Straight Connector 22">
              <a:extLst>
                <a:ext uri="{FF2B5EF4-FFF2-40B4-BE49-F238E27FC236}">
                  <a16:creationId xmlns:a16="http://schemas.microsoft.com/office/drawing/2014/main" id="{51F7F052-A0E0-FEBD-238C-AEBFF6C178FD}"/>
                </a:ext>
              </a:extLst>
            </p:cNvPr>
            <p:cNvCxnSpPr/>
            <p:nvPr/>
          </p:nvCxnSpPr>
          <p:spPr>
            <a:xfrm>
              <a:off x="2113935" y="1435510"/>
              <a:ext cx="9743768" cy="0"/>
            </a:xfrm>
            <a:prstGeom prst="line">
              <a:avLst/>
            </a:prstGeom>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32E3B97D-CC6F-075D-31C4-B2A5520F9902}"/>
              </a:ext>
            </a:extLst>
          </p:cNvPr>
          <p:cNvGrpSpPr/>
          <p:nvPr/>
        </p:nvGrpSpPr>
        <p:grpSpPr>
          <a:xfrm>
            <a:off x="2105378" y="2363287"/>
            <a:ext cx="9743768" cy="2772127"/>
            <a:chOff x="2113935" y="834919"/>
            <a:chExt cx="9743768" cy="2772127"/>
          </a:xfrm>
        </p:grpSpPr>
        <p:sp>
          <p:nvSpPr>
            <p:cNvPr id="25" name="object 2">
              <a:extLst>
                <a:ext uri="{FF2B5EF4-FFF2-40B4-BE49-F238E27FC236}">
                  <a16:creationId xmlns:a16="http://schemas.microsoft.com/office/drawing/2014/main" id="{71701B35-FE87-D475-CD8A-5790BFB1A923}"/>
                </a:ext>
              </a:extLst>
            </p:cNvPr>
            <p:cNvSpPr txBox="1"/>
            <p:nvPr/>
          </p:nvSpPr>
          <p:spPr>
            <a:xfrm>
              <a:off x="2173566" y="834919"/>
              <a:ext cx="9624506" cy="2772127"/>
            </a:xfrm>
            <a:prstGeom prst="rect">
              <a:avLst/>
            </a:prstGeom>
          </p:spPr>
          <p:txBody>
            <a:bodyPr vert="horz" wrap="square" lIns="0" tIns="2117" rIns="0" bIns="0" rtlCol="0" anchor="t">
              <a:spAutoFit/>
            </a:bodyPr>
            <a:lstStyle/>
            <a:p>
              <a:pPr marR="0" lvl="1">
                <a:spcBef>
                  <a:spcPts val="0"/>
                </a:spcBef>
                <a:spcAft>
                  <a:spcPts val="0"/>
                </a:spcAft>
              </a:pPr>
              <a:r>
                <a:rPr lang="en-US" sz="1800" dirty="0">
                  <a:effectLst/>
                  <a:latin typeface="+mj-lt"/>
                  <a:ea typeface="Calibri" panose="020F0502020204030204" pitchFamily="34" charset="0"/>
                </a:rPr>
                <a:t>Received </a:t>
              </a:r>
              <a:r>
                <a:rPr lang="en-US" dirty="0">
                  <a:latin typeface="+mj-lt"/>
                  <a:ea typeface="Calibri" panose="020F0502020204030204" pitchFamily="34" charset="0"/>
                </a:rPr>
                <a:t>c</a:t>
              </a:r>
              <a:r>
                <a:rPr lang="en-US" sz="1800" dirty="0">
                  <a:effectLst/>
                  <a:latin typeface="+mj-lt"/>
                  <a:ea typeface="Calibri" panose="020F0502020204030204" pitchFamily="34" charset="0"/>
                </a:rPr>
                <a:t>omments from the board:</a:t>
              </a:r>
            </a:p>
            <a:p>
              <a:pPr marL="742950" marR="0" lvl="1" indent="-285750">
                <a:spcBef>
                  <a:spcPts val="0"/>
                </a:spcBef>
                <a:spcAft>
                  <a:spcPts val="0"/>
                </a:spcAft>
                <a:buFont typeface="Courier New" panose="02070309020205020404" pitchFamily="49" charset="0"/>
                <a:buChar char="o"/>
              </a:pPr>
              <a:r>
                <a:rPr lang="en-US" sz="1800" dirty="0">
                  <a:effectLst/>
                  <a:latin typeface="+mj-lt"/>
                  <a:ea typeface="Calibri" panose="020F0502020204030204" pitchFamily="34" charset="0"/>
                </a:rPr>
                <a:t>SEQR coordinated review notice started on 10/15 – to be complete by 11/15</a:t>
              </a:r>
            </a:p>
            <a:p>
              <a:pPr marL="742950" marR="0" lvl="1" indent="-285750">
                <a:spcBef>
                  <a:spcPts val="0"/>
                </a:spcBef>
                <a:spcAft>
                  <a:spcPts val="0"/>
                </a:spcAft>
                <a:buFont typeface="Courier New" panose="02070309020205020404" pitchFamily="49" charset="0"/>
                <a:buChar char="o"/>
              </a:pPr>
              <a:r>
                <a:rPr lang="en-US" sz="1800" dirty="0">
                  <a:effectLst/>
                  <a:latin typeface="+mj-lt"/>
                  <a:ea typeface="Calibri" panose="020F0502020204030204" pitchFamily="34" charset="0"/>
                </a:rPr>
                <a:t>Planting buffer requested </a:t>
              </a:r>
            </a:p>
            <a:p>
              <a:pPr marL="742950" marR="0" lvl="1" indent="-285750">
                <a:spcBef>
                  <a:spcPts val="0"/>
                </a:spcBef>
                <a:spcAft>
                  <a:spcPts val="0"/>
                </a:spcAft>
                <a:buFont typeface="Courier New" panose="02070309020205020404" pitchFamily="49" charset="0"/>
                <a:buChar char="o"/>
              </a:pPr>
              <a:r>
                <a:rPr lang="en-US" sz="1800" dirty="0">
                  <a:effectLst/>
                  <a:latin typeface="+mj-lt"/>
                  <a:ea typeface="Calibri" panose="020F0502020204030204" pitchFamily="34" charset="0"/>
                </a:rPr>
                <a:t>Request for assessment studies</a:t>
              </a:r>
            </a:p>
            <a:p>
              <a:pPr marL="742950" marR="0" lvl="1" indent="-285750">
                <a:spcBef>
                  <a:spcPts val="0"/>
                </a:spcBef>
                <a:spcAft>
                  <a:spcPts val="0"/>
                </a:spcAft>
                <a:buFont typeface="Courier New" panose="02070309020205020404" pitchFamily="49" charset="0"/>
                <a:buChar char="o"/>
              </a:pPr>
              <a:r>
                <a:rPr lang="en-US" sz="1800" dirty="0">
                  <a:effectLst/>
                  <a:latin typeface="+mj-lt"/>
                  <a:ea typeface="Calibri" panose="020F0502020204030204" pitchFamily="34" charset="0"/>
                </a:rPr>
                <a:t>Request for visual simulations </a:t>
              </a:r>
            </a:p>
            <a:p>
              <a:pPr marL="742950" marR="0" lvl="1" indent="-285750">
                <a:spcBef>
                  <a:spcPts val="0"/>
                </a:spcBef>
                <a:spcAft>
                  <a:spcPts val="0"/>
                </a:spcAft>
                <a:buFont typeface="Courier New" panose="02070309020205020404" pitchFamily="49" charset="0"/>
                <a:buChar char="o"/>
              </a:pPr>
              <a:r>
                <a:rPr lang="en-US" sz="1800" dirty="0">
                  <a:effectLst/>
                  <a:latin typeface="+mj-lt"/>
                  <a:ea typeface="Calibri" panose="020F0502020204030204" pitchFamily="34" charset="0"/>
                </a:rPr>
                <a:t>Request for toxicity study</a:t>
              </a:r>
            </a:p>
            <a:p>
              <a:pPr marL="742950" marR="0" lvl="1" indent="-285750">
                <a:spcBef>
                  <a:spcPts val="0"/>
                </a:spcBef>
                <a:spcAft>
                  <a:spcPts val="0"/>
                </a:spcAft>
                <a:buFont typeface="Courier New" panose="02070309020205020404" pitchFamily="49" charset="0"/>
                <a:buChar char="o"/>
              </a:pPr>
              <a:r>
                <a:rPr lang="en-US" dirty="0">
                  <a:latin typeface="+mj-lt"/>
                  <a:ea typeface="Calibri" panose="020F0502020204030204" pitchFamily="34" charset="0"/>
                </a:rPr>
                <a:t>Request for voltage information</a:t>
              </a:r>
              <a:endParaRPr lang="en-US" sz="1800" dirty="0">
                <a:effectLst/>
                <a:latin typeface="+mj-l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800" dirty="0">
                  <a:effectLst/>
                  <a:latin typeface="+mj-lt"/>
                  <a:ea typeface="Calibri" panose="020F0502020204030204" pitchFamily="34" charset="0"/>
                </a:rPr>
                <a:t>Laberge notes that this </a:t>
              </a:r>
              <a:r>
                <a:rPr lang="en-US" dirty="0">
                  <a:latin typeface="+mj-lt"/>
                  <a:ea typeface="Calibri" panose="020F0502020204030204" pitchFamily="34" charset="0"/>
                </a:rPr>
                <a:t>is a very</a:t>
              </a:r>
              <a:r>
                <a:rPr lang="en-US" sz="1800" dirty="0">
                  <a:effectLst/>
                  <a:latin typeface="+mj-lt"/>
                  <a:ea typeface="Calibri" panose="020F0502020204030204" pitchFamily="34" charset="0"/>
                </a:rPr>
                <a:t> complete application and that we’ve produced an extensive amount of information.</a:t>
              </a:r>
            </a:p>
            <a:p>
              <a:pPr marR="0" lvl="1">
                <a:spcBef>
                  <a:spcPts val="0"/>
                </a:spcBef>
                <a:spcAft>
                  <a:spcPts val="0"/>
                </a:spcAft>
              </a:pPr>
              <a:endParaRPr lang="en-US" sz="1800" dirty="0">
                <a:effectLst/>
                <a:latin typeface="+mj-lt"/>
                <a:ea typeface="Calibri" panose="020F0502020204030204" pitchFamily="34" charset="0"/>
              </a:endParaRPr>
            </a:p>
          </p:txBody>
        </p:sp>
        <p:cxnSp>
          <p:nvCxnSpPr>
            <p:cNvPr id="26" name="Straight Connector 25">
              <a:extLst>
                <a:ext uri="{FF2B5EF4-FFF2-40B4-BE49-F238E27FC236}">
                  <a16:creationId xmlns:a16="http://schemas.microsoft.com/office/drawing/2014/main" id="{EEAB1AC7-3CB0-54F6-09B4-F6E6C479A647}"/>
                </a:ext>
              </a:extLst>
            </p:cNvPr>
            <p:cNvCxnSpPr/>
            <p:nvPr/>
          </p:nvCxnSpPr>
          <p:spPr>
            <a:xfrm>
              <a:off x="2113935" y="3382299"/>
              <a:ext cx="9743768" cy="0"/>
            </a:xfrm>
            <a:prstGeom prst="line">
              <a:avLst/>
            </a:prstGeom>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34E6E247-4F77-DA85-E2CF-D58F90C73ED8}"/>
              </a:ext>
            </a:extLst>
          </p:cNvPr>
          <p:cNvGrpSpPr/>
          <p:nvPr/>
        </p:nvGrpSpPr>
        <p:grpSpPr>
          <a:xfrm>
            <a:off x="2045747" y="5076769"/>
            <a:ext cx="9743768" cy="651573"/>
            <a:chOff x="2113935" y="783937"/>
            <a:chExt cx="9743768" cy="651573"/>
          </a:xfrm>
        </p:grpSpPr>
        <p:sp>
          <p:nvSpPr>
            <p:cNvPr id="28" name="object 2">
              <a:extLst>
                <a:ext uri="{FF2B5EF4-FFF2-40B4-BE49-F238E27FC236}">
                  <a16:creationId xmlns:a16="http://schemas.microsoft.com/office/drawing/2014/main" id="{CDEA704A-486C-A1DE-54E4-655F06A52311}"/>
                </a:ext>
              </a:extLst>
            </p:cNvPr>
            <p:cNvSpPr txBox="1"/>
            <p:nvPr/>
          </p:nvSpPr>
          <p:spPr>
            <a:xfrm>
              <a:off x="2182123" y="783937"/>
              <a:ext cx="9624506" cy="556135"/>
            </a:xfrm>
            <a:prstGeom prst="rect">
              <a:avLst/>
            </a:prstGeom>
          </p:spPr>
          <p:txBody>
            <a:bodyPr vert="horz" wrap="square" lIns="0" tIns="2117" rIns="0" bIns="0" rtlCol="0" anchor="t">
              <a:spAutoFit/>
            </a:bodyPr>
            <a:lstStyle/>
            <a:p>
              <a:pPr marL="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The requested materials were prepared from November were submitted ahead of this meeting. Due to FOIL allegations, the meeting was postponed.  </a:t>
              </a:r>
            </a:p>
          </p:txBody>
        </p:sp>
        <p:cxnSp>
          <p:nvCxnSpPr>
            <p:cNvPr id="29" name="Straight Connector 28">
              <a:extLst>
                <a:ext uri="{FF2B5EF4-FFF2-40B4-BE49-F238E27FC236}">
                  <a16:creationId xmlns:a16="http://schemas.microsoft.com/office/drawing/2014/main" id="{50064F38-0C0B-701D-C53B-64410F7965D8}"/>
                </a:ext>
              </a:extLst>
            </p:cNvPr>
            <p:cNvCxnSpPr/>
            <p:nvPr/>
          </p:nvCxnSpPr>
          <p:spPr>
            <a:xfrm>
              <a:off x="2113935" y="1435510"/>
              <a:ext cx="9743768" cy="0"/>
            </a:xfrm>
            <a:prstGeom prst="line">
              <a:avLst/>
            </a:prstGeom>
          </p:spPr>
          <p:style>
            <a:lnRef idx="1">
              <a:schemeClr val="dk1"/>
            </a:lnRef>
            <a:fillRef idx="0">
              <a:schemeClr val="dk1"/>
            </a:fillRef>
            <a:effectRef idx="0">
              <a:schemeClr val="dk1"/>
            </a:effectRef>
            <a:fontRef idx="minor">
              <a:schemeClr val="tx1"/>
            </a:fontRef>
          </p:style>
        </p:cxnSp>
      </p:grpSp>
      <p:sp>
        <p:nvSpPr>
          <p:cNvPr id="30" name="Rectangle 29">
            <a:extLst>
              <a:ext uri="{FF2B5EF4-FFF2-40B4-BE49-F238E27FC236}">
                <a16:creationId xmlns:a16="http://schemas.microsoft.com/office/drawing/2014/main" id="{BEC3DF7A-5A9E-D1A8-8203-0397E5052E0E}"/>
              </a:ext>
            </a:extLst>
          </p:cNvPr>
          <p:cNvSpPr/>
          <p:nvPr/>
        </p:nvSpPr>
        <p:spPr>
          <a:xfrm>
            <a:off x="701647" y="5010518"/>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Dec  ‘23</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D81B83BF-88B3-3680-6072-FDCA763AF49D}"/>
              </a:ext>
            </a:extLst>
          </p:cNvPr>
          <p:cNvGrpSpPr/>
          <p:nvPr/>
        </p:nvGrpSpPr>
        <p:grpSpPr>
          <a:xfrm>
            <a:off x="2049178" y="5768683"/>
            <a:ext cx="9743768" cy="651573"/>
            <a:chOff x="2113935" y="783937"/>
            <a:chExt cx="9743768" cy="651573"/>
          </a:xfrm>
        </p:grpSpPr>
        <p:sp>
          <p:nvSpPr>
            <p:cNvPr id="32" name="object 2">
              <a:extLst>
                <a:ext uri="{FF2B5EF4-FFF2-40B4-BE49-F238E27FC236}">
                  <a16:creationId xmlns:a16="http://schemas.microsoft.com/office/drawing/2014/main" id="{E3D51945-F41E-C287-D9D4-81DDB6510B99}"/>
                </a:ext>
              </a:extLst>
            </p:cNvPr>
            <p:cNvSpPr txBox="1"/>
            <p:nvPr/>
          </p:nvSpPr>
          <p:spPr>
            <a:xfrm>
              <a:off x="2182123" y="783937"/>
              <a:ext cx="9624506" cy="556135"/>
            </a:xfrm>
            <a:prstGeom prst="rect">
              <a:avLst/>
            </a:prstGeom>
          </p:spPr>
          <p:txBody>
            <a:bodyPr vert="horz" wrap="square" lIns="0" tIns="2117" rIns="0" bIns="0" rtlCol="0" anchor="t">
              <a:spAutoFit/>
            </a:bodyPr>
            <a:lstStyle/>
            <a:p>
              <a:pPr marL="0" marR="0">
                <a:spcBef>
                  <a:spcPts val="0"/>
                </a:spcBef>
                <a:spcAft>
                  <a:spcPts val="0"/>
                </a:spcAft>
              </a:pPr>
              <a:r>
                <a:rPr lang="en-US" dirty="0">
                  <a:latin typeface="Calibri Light" panose="020F0302020204030204" pitchFamily="34" charset="0"/>
                  <a:ea typeface="Calibri" panose="020F0502020204030204" pitchFamily="34" charset="0"/>
                  <a:cs typeface="Calibri Light" panose="020F0302020204030204" pitchFamily="34" charset="0"/>
                </a:rPr>
                <a:t>The b</a:t>
              </a:r>
              <a:r>
                <a:rPr lang="en-US" sz="1800" dirty="0">
                  <a:effectLst/>
                  <a:latin typeface="Calibri Light" panose="020F0302020204030204" pitchFamily="34" charset="0"/>
                  <a:ea typeface="Calibri" panose="020F0502020204030204" pitchFamily="34" charset="0"/>
                  <a:cs typeface="Calibri Light" panose="020F0302020204030204" pitchFamily="34" charset="0"/>
                </a:rPr>
                <a:t>oard did not have sufficient time to review the submitted documents. Additional comments were provided and additional materials were requested. I will address these over the following slides.</a:t>
              </a:r>
            </a:p>
          </p:txBody>
        </p:sp>
        <p:cxnSp>
          <p:nvCxnSpPr>
            <p:cNvPr id="33" name="Straight Connector 32">
              <a:extLst>
                <a:ext uri="{FF2B5EF4-FFF2-40B4-BE49-F238E27FC236}">
                  <a16:creationId xmlns:a16="http://schemas.microsoft.com/office/drawing/2014/main" id="{8AE6FBA4-D4C7-7986-AC61-5FAA88453D00}"/>
                </a:ext>
              </a:extLst>
            </p:cNvPr>
            <p:cNvCxnSpPr/>
            <p:nvPr/>
          </p:nvCxnSpPr>
          <p:spPr>
            <a:xfrm>
              <a:off x="2113935" y="1435510"/>
              <a:ext cx="9743768" cy="0"/>
            </a:xfrm>
            <a:prstGeom prst="line">
              <a:avLst/>
            </a:prstGeom>
          </p:spPr>
          <p:style>
            <a:lnRef idx="1">
              <a:schemeClr val="dk1"/>
            </a:lnRef>
            <a:fillRef idx="0">
              <a:schemeClr val="dk1"/>
            </a:fillRef>
            <a:effectRef idx="0">
              <a:schemeClr val="dk1"/>
            </a:effectRef>
            <a:fontRef idx="minor">
              <a:schemeClr val="tx1"/>
            </a:fontRef>
          </p:style>
        </p:cxnSp>
      </p:grpSp>
      <p:sp>
        <p:nvSpPr>
          <p:cNvPr id="34" name="Rectangle 33">
            <a:extLst>
              <a:ext uri="{FF2B5EF4-FFF2-40B4-BE49-F238E27FC236}">
                <a16:creationId xmlns:a16="http://schemas.microsoft.com/office/drawing/2014/main" id="{77F18729-BD5D-4186-18E8-CE3F69DED40B}"/>
              </a:ext>
            </a:extLst>
          </p:cNvPr>
          <p:cNvSpPr/>
          <p:nvPr/>
        </p:nvSpPr>
        <p:spPr>
          <a:xfrm>
            <a:off x="705078" y="5702432"/>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88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4147179" y="2721114"/>
            <a:ext cx="533111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Addressing Comments</a:t>
            </a:r>
          </a:p>
        </p:txBody>
      </p:sp>
      <p:sp>
        <p:nvSpPr>
          <p:cNvPr id="16" name="object 5">
            <a:extLst>
              <a:ext uri="{FF2B5EF4-FFF2-40B4-BE49-F238E27FC236}">
                <a16:creationId xmlns:a16="http://schemas.microsoft.com/office/drawing/2014/main" id="{9F675F87-D298-B244-9BB4-5920C68A0D2D}"/>
              </a:ext>
            </a:extLst>
          </p:cNvPr>
          <p:cNvSpPr/>
          <p:nvPr/>
        </p:nvSpPr>
        <p:spPr>
          <a:xfrm>
            <a:off x="3915052" y="2596728"/>
            <a:ext cx="331113" cy="95665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24676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227558" y="95030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IX</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29866" y="1346275"/>
            <a:ext cx="2649768" cy="3049126"/>
          </a:xfrm>
          <a:prstGeom prst="rect">
            <a:avLst/>
          </a:prstGeom>
        </p:spPr>
        <p:txBody>
          <a:bodyPr vert="horz" wrap="square" lIns="0" tIns="2117" rIns="0" bIns="0" rtlCol="0" anchor="t">
            <a:spAutoFit/>
          </a:bodyPr>
          <a:lstStyle/>
          <a:p>
            <a:pPr>
              <a:buSzPts val="1000"/>
              <a:tabLst>
                <a:tab pos="457200" algn="l"/>
              </a:tabLst>
            </a:pPr>
            <a:r>
              <a:rPr lang="en-US" sz="1800" dirty="0">
                <a:solidFill>
                  <a:srgbClr val="26282A"/>
                </a:solidFill>
                <a:effectLst/>
                <a:latin typeface="+mj-lt"/>
                <a:ea typeface="Calibri" panose="020F0502020204030204" pitchFamily="34" charset="0"/>
              </a:rPr>
              <a:t>Detailed drawings of the power interconnection plans including visual representations of the above ground planned infrastructure on the site</a:t>
            </a:r>
            <a:r>
              <a:rPr lang="en-US" dirty="0">
                <a:solidFill>
                  <a:srgbClr val="26282A"/>
                </a:solidFill>
                <a:latin typeface="+mj-lt"/>
                <a:ea typeface="Calibri" panose="020F0502020204030204" pitchFamily="34" charset="0"/>
              </a:rPr>
              <a:t> (</a:t>
            </a:r>
            <a:r>
              <a:rPr lang="en-US" sz="1800" dirty="0">
                <a:solidFill>
                  <a:srgbClr val="26282A"/>
                </a:solidFill>
                <a:effectLst/>
                <a:latin typeface="+mj-lt"/>
                <a:ea typeface="Calibri" panose="020F0502020204030204" pitchFamily="34" charset="0"/>
              </a:rPr>
              <a:t>wires, poles, transformers, </a:t>
            </a:r>
            <a:r>
              <a:rPr lang="en-US" sz="1800" dirty="0" err="1">
                <a:solidFill>
                  <a:srgbClr val="26282A"/>
                </a:solidFill>
                <a:effectLst/>
                <a:latin typeface="+mj-lt"/>
                <a:ea typeface="Calibri" panose="020F0502020204030204" pitchFamily="34" charset="0"/>
              </a:rPr>
              <a:t>etc</a:t>
            </a:r>
            <a:r>
              <a:rPr lang="en-US" sz="1800" dirty="0">
                <a:solidFill>
                  <a:srgbClr val="26282A"/>
                </a:solidFill>
                <a:effectLst/>
                <a:latin typeface="+mj-lt"/>
                <a:ea typeface="Calibri" panose="020F0502020204030204" pitchFamily="34" charset="0"/>
              </a:rPr>
              <a:t>). </a:t>
            </a:r>
            <a:r>
              <a:rPr lang="en-US" sz="1800" dirty="0">
                <a:solidFill>
                  <a:srgbClr val="0000FF"/>
                </a:solidFill>
                <a:effectLst/>
                <a:latin typeface="+mj-lt"/>
                <a:ea typeface="Calibri" panose="020F0502020204030204" pitchFamily="34" charset="0"/>
              </a:rPr>
              <a:t>Plans were provided in December, 2023, visual analysis has been included with this submission.</a:t>
            </a:r>
            <a:r>
              <a:rPr lang="en-US" dirty="0">
                <a:solidFill>
                  <a:srgbClr val="0000FF"/>
                </a:solidFill>
                <a:latin typeface="+mj-lt"/>
                <a:ea typeface="Calibri" panose="020F0502020204030204" pitchFamily="34" charset="0"/>
              </a:rPr>
              <a:t> </a:t>
            </a:r>
            <a:endParaRPr lang="en-US" sz="1800" dirty="0">
              <a:effectLst/>
              <a:latin typeface="+mj-lt"/>
              <a:ea typeface="Calibri" panose="020F0502020204030204" pitchFamily="34" charset="0"/>
              <a:cs typeface="Calibri Light" panose="020F0302020204030204"/>
            </a:endParaRPr>
          </a:p>
        </p:txBody>
      </p:sp>
      <p:pic>
        <p:nvPicPr>
          <p:cNvPr id="9" name="Picture 8">
            <a:extLst>
              <a:ext uri="{FF2B5EF4-FFF2-40B4-BE49-F238E27FC236}">
                <a16:creationId xmlns:a16="http://schemas.microsoft.com/office/drawing/2014/main" id="{DEF3E362-216F-56E4-B95D-621852DFAF4A}"/>
              </a:ext>
            </a:extLst>
          </p:cNvPr>
          <p:cNvPicPr>
            <a:picLocks noChangeAspect="1"/>
          </p:cNvPicPr>
          <p:nvPr/>
        </p:nvPicPr>
        <p:blipFill>
          <a:blip r:embed="rId5"/>
          <a:stretch>
            <a:fillRect/>
          </a:stretch>
        </p:blipFill>
        <p:spPr>
          <a:xfrm>
            <a:off x="3052485" y="703565"/>
            <a:ext cx="8919687" cy="6158755"/>
          </a:xfrm>
          <a:prstGeom prst="rect">
            <a:avLst/>
          </a:prstGeom>
        </p:spPr>
      </p:pic>
    </p:spTree>
    <p:extLst>
      <p:ext uri="{BB962C8B-B14F-4D97-AF65-F5344CB8AC3E}">
        <p14:creationId xmlns:p14="http://schemas.microsoft.com/office/powerpoint/2010/main" val="1719112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9" name="Picture 8">
            <a:extLst>
              <a:ext uri="{FF2B5EF4-FFF2-40B4-BE49-F238E27FC236}">
                <a16:creationId xmlns:a16="http://schemas.microsoft.com/office/drawing/2014/main" id="{F648642B-4F41-0F2A-4AA8-F7E246F34A56}"/>
              </a:ext>
            </a:extLst>
          </p:cNvPr>
          <p:cNvPicPr>
            <a:picLocks noChangeAspect="1"/>
          </p:cNvPicPr>
          <p:nvPr/>
        </p:nvPicPr>
        <p:blipFill rotWithShape="1">
          <a:blip r:embed="rId4"/>
          <a:srcRect t="6368"/>
          <a:stretch/>
        </p:blipFill>
        <p:spPr>
          <a:xfrm>
            <a:off x="114784" y="1934910"/>
            <a:ext cx="5894437" cy="3174437"/>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Access</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233197" y="766094"/>
            <a:ext cx="9368868" cy="1110133"/>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An engineered plan for the road to include type and depth of gravel for 15 ft width road with fabric at base and finished with vibratory roller:  </a:t>
            </a:r>
            <a:r>
              <a:rPr lang="en-US" sz="1800" dirty="0">
                <a:solidFill>
                  <a:srgbClr val="0000FF"/>
                </a:solidFill>
                <a:effectLst/>
                <a:latin typeface="+mj-lt"/>
                <a:ea typeface="Calibri" panose="020F0502020204030204" pitchFamily="34" charset="0"/>
              </a:rPr>
              <a:t>Included in plan submission from Decemb</a:t>
            </a:r>
            <a:r>
              <a:rPr lang="en-US" dirty="0">
                <a:solidFill>
                  <a:srgbClr val="0000FF"/>
                </a:solidFill>
                <a:latin typeface="+mj-lt"/>
                <a:ea typeface="Calibri" panose="020F0502020204030204" pitchFamily="34" charset="0"/>
              </a:rPr>
              <a:t>er, 2023; p</a:t>
            </a:r>
            <a:r>
              <a:rPr lang="en-US" sz="1800" dirty="0">
                <a:solidFill>
                  <a:srgbClr val="0000FF"/>
                </a:solidFill>
                <a:effectLst/>
                <a:latin typeface="+mj-lt"/>
                <a:ea typeface="Calibri" panose="020F0502020204030204" pitchFamily="34" charset="0"/>
              </a:rPr>
              <a:t>ortions of the proposed access road will be paved as indicated on th</a:t>
            </a:r>
            <a:r>
              <a:rPr lang="en-US" dirty="0">
                <a:solidFill>
                  <a:srgbClr val="0000FF"/>
                </a:solidFill>
                <a:latin typeface="+mj-lt"/>
                <a:ea typeface="Calibri" panose="020F0502020204030204" pitchFamily="34" charset="0"/>
              </a:rPr>
              <a:t>e site plans.</a:t>
            </a:r>
            <a:endParaRPr lang="en-US" sz="1800" dirty="0">
              <a:solidFill>
                <a:srgbClr val="26282A"/>
              </a:solidFill>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AE03D999-6BA6-98E7-97BA-D323647EDF5D}"/>
              </a:ext>
            </a:extLst>
          </p:cNvPr>
          <p:cNvPicPr>
            <a:picLocks noChangeAspect="1"/>
          </p:cNvPicPr>
          <p:nvPr/>
        </p:nvPicPr>
        <p:blipFill>
          <a:blip r:embed="rId6"/>
          <a:stretch>
            <a:fillRect/>
          </a:stretch>
        </p:blipFill>
        <p:spPr>
          <a:xfrm>
            <a:off x="6285702" y="1891283"/>
            <a:ext cx="5727489" cy="3330705"/>
          </a:xfrm>
          <a:prstGeom prst="rect">
            <a:avLst/>
          </a:prstGeom>
        </p:spPr>
      </p:pic>
    </p:spTree>
    <p:extLst>
      <p:ext uri="{BB962C8B-B14F-4D97-AF65-F5344CB8AC3E}">
        <p14:creationId xmlns:p14="http://schemas.microsoft.com/office/powerpoint/2010/main" val="2881094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object 3">
            <a:extLst>
              <a:ext uri="{FF2B5EF4-FFF2-40B4-BE49-F238E27FC236}">
                <a16:creationId xmlns:a16="http://schemas.microsoft.com/office/drawing/2014/main" id="{1F308123-C70F-4171-AFA1-3B6201429A3F}"/>
              </a:ext>
            </a:extLst>
          </p:cNvPr>
          <p:cNvGrpSpPr/>
          <p:nvPr/>
        </p:nvGrpSpPr>
        <p:grpSpPr>
          <a:xfrm>
            <a:off x="0" y="10"/>
            <a:ext cx="12192000" cy="6857990"/>
            <a:chOff x="0" y="12"/>
            <a:chExt cx="14630400" cy="8229588"/>
          </a:xfrm>
        </p:grpSpPr>
        <p:sp>
          <p:nvSpPr>
            <p:cNvPr id="29" name="object 4">
              <a:extLst>
                <a:ext uri="{FF2B5EF4-FFF2-40B4-BE49-F238E27FC236}">
                  <a16:creationId xmlns:a16="http://schemas.microsoft.com/office/drawing/2014/main" id="{CA879615-F7A4-4374-9A03-2D173DE8655D}"/>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endParaRPr sz="1500" dirty="0"/>
            </a:p>
          </p:txBody>
        </p:sp>
        <p:pic>
          <p:nvPicPr>
            <p:cNvPr id="30" name="object 5">
              <a:extLst>
                <a:ext uri="{FF2B5EF4-FFF2-40B4-BE49-F238E27FC236}">
                  <a16:creationId xmlns:a16="http://schemas.microsoft.com/office/drawing/2014/main" id="{59FC03EB-B0D1-4D11-BBCD-EC5A5D3F3E74}"/>
                </a:ext>
              </a:extLst>
            </p:cNvPr>
            <p:cNvPicPr/>
            <p:nvPr/>
          </p:nvPicPr>
          <p:blipFill>
            <a:blip r:embed="rId3" cstate="print"/>
            <a:stretch>
              <a:fillRect/>
            </a:stretch>
          </p:blipFill>
          <p:spPr>
            <a:xfrm>
              <a:off x="0" y="8083296"/>
              <a:ext cx="14630400" cy="146304"/>
            </a:xfrm>
            <a:prstGeom prst="rect">
              <a:avLst/>
            </a:prstGeom>
          </p:spPr>
        </p:pic>
      </p:grpSp>
      <p:sp>
        <p:nvSpPr>
          <p:cNvPr id="21" name="object 5">
            <a:extLst>
              <a:ext uri="{FF2B5EF4-FFF2-40B4-BE49-F238E27FC236}">
                <a16:creationId xmlns:a16="http://schemas.microsoft.com/office/drawing/2014/main" id="{F5C63A11-4B1B-C147-A038-6BC9148C1FC6}"/>
              </a:ext>
            </a:extLst>
          </p:cNvPr>
          <p:cNvSpPr/>
          <p:nvPr/>
        </p:nvSpPr>
        <p:spPr>
          <a:xfrm>
            <a:off x="6001310" y="381000"/>
            <a:ext cx="6190690" cy="4098363"/>
          </a:xfrm>
          <a:custGeom>
            <a:avLst/>
            <a:gdLst/>
            <a:ahLst/>
            <a:cxnLst/>
            <a:rect l="l" t="t" r="r" b="b"/>
            <a:pathLst>
              <a:path w="8625840" h="7315200">
                <a:moveTo>
                  <a:pt x="8625840" y="0"/>
                </a:moveTo>
                <a:lnTo>
                  <a:pt x="0" y="0"/>
                </a:lnTo>
                <a:lnTo>
                  <a:pt x="0" y="7315200"/>
                </a:lnTo>
                <a:lnTo>
                  <a:pt x="8625840" y="7315200"/>
                </a:lnTo>
                <a:lnTo>
                  <a:pt x="8625840" y="0"/>
                </a:lnTo>
                <a:close/>
              </a:path>
            </a:pathLst>
          </a:custGeom>
          <a:solidFill>
            <a:srgbClr val="EDEDED"/>
          </a:solidFill>
        </p:spPr>
        <p:txBody>
          <a:bodyPr wrap="square" lIns="0" tIns="0" rIns="0" bIns="0" rtlCol="0"/>
          <a:lstStyle/>
          <a:p>
            <a:endParaRPr sz="1500"/>
          </a:p>
        </p:txBody>
      </p:sp>
      <p:sp>
        <p:nvSpPr>
          <p:cNvPr id="2" name="object 2"/>
          <p:cNvSpPr txBox="1"/>
          <p:nvPr/>
        </p:nvSpPr>
        <p:spPr>
          <a:xfrm>
            <a:off x="6001310" y="4584866"/>
            <a:ext cx="6093928" cy="1904197"/>
          </a:xfrm>
          <a:prstGeom prst="rect">
            <a:avLst/>
          </a:prstGeom>
        </p:spPr>
        <p:txBody>
          <a:bodyPr vert="horz" wrap="square" lIns="0" tIns="2117" rIns="0" bIns="0" rtlCol="0" anchor="t">
            <a:spAutoFit/>
          </a:bodyPr>
          <a:lstStyle/>
          <a:p>
            <a:pPr marL="10583" marR="4233">
              <a:lnSpc>
                <a:spcPct val="104200"/>
              </a:lnSpc>
              <a:spcBef>
                <a:spcPts val="17"/>
              </a:spcBef>
            </a:pPr>
            <a:r>
              <a:rPr lang="en-US" sz="1500" spc="-25" dirty="0">
                <a:latin typeface="+mj-lt"/>
                <a:ea typeface="+mn-lt"/>
                <a:cs typeface="+mn-lt"/>
              </a:rPr>
              <a:t>Nexamp is harnessing positive power and funneling it back into communities across the country, maximizing our social and environmental impact daily. </a:t>
            </a:r>
          </a:p>
          <a:p>
            <a:pPr marL="705898" marR="4233" lvl="1" indent="-238115">
              <a:lnSpc>
                <a:spcPct val="104200"/>
              </a:lnSpc>
              <a:spcBef>
                <a:spcPts val="17"/>
              </a:spcBef>
              <a:buFont typeface="Arial"/>
              <a:buChar char="•"/>
            </a:pPr>
            <a:r>
              <a:rPr lang="en-US" sz="1500" spc="-25" dirty="0">
                <a:latin typeface="+mj-lt"/>
                <a:ea typeface="+mn-lt"/>
                <a:cs typeface="+mn-lt"/>
              </a:rPr>
              <a:t>National company headquartered in Boston </a:t>
            </a:r>
          </a:p>
          <a:p>
            <a:pPr marL="705898" marR="4233" lvl="1" indent="-238115">
              <a:lnSpc>
                <a:spcPct val="104200"/>
              </a:lnSpc>
              <a:spcBef>
                <a:spcPts val="17"/>
              </a:spcBef>
              <a:buFont typeface="Arial"/>
              <a:buChar char="•"/>
            </a:pPr>
            <a:r>
              <a:rPr lang="en-US" sz="1500" spc="-25" dirty="0">
                <a:latin typeface="+mj-lt"/>
                <a:ea typeface="+mn-lt"/>
                <a:cs typeface="+mn-lt"/>
              </a:rPr>
              <a:t>Vertically integrated solar energy and storage company</a:t>
            </a:r>
          </a:p>
          <a:p>
            <a:pPr marL="705898" marR="4233" lvl="1" indent="-238115">
              <a:lnSpc>
                <a:spcPct val="104200"/>
              </a:lnSpc>
              <a:spcBef>
                <a:spcPts val="17"/>
              </a:spcBef>
              <a:buFont typeface="Arial"/>
              <a:buChar char="•"/>
            </a:pPr>
            <a:r>
              <a:rPr lang="en-US" sz="1500" spc="-25" dirty="0">
                <a:latin typeface="+mj-lt"/>
                <a:ea typeface="+mn-lt"/>
                <a:cs typeface="+mn-lt"/>
              </a:rPr>
              <a:t>Develop, manage, and maintain community solar farms nationally</a:t>
            </a:r>
          </a:p>
          <a:p>
            <a:pPr marL="705898" marR="4233" lvl="1" indent="-238115">
              <a:lnSpc>
                <a:spcPct val="104200"/>
              </a:lnSpc>
              <a:spcBef>
                <a:spcPts val="17"/>
              </a:spcBef>
              <a:buFont typeface="Arial"/>
              <a:buChar char="•"/>
            </a:pPr>
            <a:r>
              <a:rPr lang="en-US" sz="1500" spc="-25" dirty="0">
                <a:latin typeface="+mj-lt"/>
                <a:ea typeface="+mn-lt"/>
                <a:cs typeface="+mn-lt"/>
              </a:rPr>
              <a:t>Lead with inclusivity and equity </a:t>
            </a:r>
          </a:p>
          <a:p>
            <a:pPr marL="238115" indent="-238115">
              <a:buFont typeface="Arial"/>
              <a:buChar char="•"/>
            </a:pPr>
            <a:endParaRPr lang="en-US" sz="1500" spc="-25" dirty="0">
              <a:latin typeface="+mj-lt"/>
              <a:ea typeface="+mn-lt"/>
              <a:cs typeface="+mn-lt"/>
            </a:endParaRPr>
          </a:p>
          <a:p>
            <a:pPr marL="10583" marR="4233">
              <a:lnSpc>
                <a:spcPct val="104200"/>
              </a:lnSpc>
              <a:spcBef>
                <a:spcPts val="17"/>
              </a:spcBef>
            </a:pPr>
            <a:endParaRPr lang="en-US" sz="1500" dirty="0">
              <a:latin typeface="+mj-lt"/>
              <a:cs typeface="Arial"/>
            </a:endParaRPr>
          </a:p>
        </p:txBody>
      </p:sp>
      <p:sp>
        <p:nvSpPr>
          <p:cNvPr id="4" name="object 4"/>
          <p:cNvSpPr txBox="1"/>
          <p:nvPr/>
        </p:nvSpPr>
        <p:spPr>
          <a:xfrm>
            <a:off x="1592362" y="4707152"/>
            <a:ext cx="3595846" cy="459592"/>
          </a:xfrm>
          <a:prstGeom prst="rect">
            <a:avLst/>
          </a:prstGeom>
        </p:spPr>
        <p:txBody>
          <a:bodyPr vert="horz" wrap="square" lIns="0" tIns="10583" rIns="0" bIns="0" rtlCol="0" anchor="t">
            <a:spAutoFit/>
          </a:bodyPr>
          <a:lstStyle/>
          <a:p>
            <a:pPr marL="10583">
              <a:spcBef>
                <a:spcPts val="83"/>
              </a:spcBef>
            </a:pPr>
            <a:r>
              <a:rPr lang="en-US" sz="2917" spc="17" dirty="0">
                <a:latin typeface="Arial"/>
                <a:ea typeface="+mn-lt"/>
                <a:cs typeface="+mn-lt"/>
              </a:rPr>
              <a:t>Get To Know Us</a:t>
            </a:r>
            <a:endParaRPr lang="en-US" sz="2917" dirty="0">
              <a:latin typeface="Arial"/>
              <a:cs typeface="Arial"/>
            </a:endParaRPr>
          </a:p>
        </p:txBody>
      </p:sp>
      <p:sp>
        <p:nvSpPr>
          <p:cNvPr id="5" name="object 5"/>
          <p:cNvSpPr/>
          <p:nvPr/>
        </p:nvSpPr>
        <p:spPr>
          <a:xfrm flipH="1">
            <a:off x="1428767" y="4788845"/>
            <a:ext cx="38099" cy="296142"/>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endParaRPr sz="1500"/>
          </a:p>
        </p:txBody>
      </p:sp>
      <p:pic>
        <p:nvPicPr>
          <p:cNvPr id="7" name="object 7"/>
          <p:cNvPicPr/>
          <p:nvPr/>
        </p:nvPicPr>
        <p:blipFill rotWithShape="1">
          <a:blip r:embed="rId4" cstate="print">
            <a:extLst>
              <a:ext uri="{28A0092B-C50C-407E-A947-70E740481C1C}">
                <a14:useLocalDpi xmlns:a14="http://schemas.microsoft.com/office/drawing/2010/main"/>
              </a:ext>
            </a:extLst>
          </a:blip>
          <a:srcRect/>
          <a:stretch/>
        </p:blipFill>
        <p:spPr>
          <a:xfrm>
            <a:off x="1441883" y="2514117"/>
            <a:ext cx="4462118" cy="1961914"/>
          </a:xfrm>
          <a:prstGeom prst="rect">
            <a:avLst/>
          </a:prstGeom>
        </p:spPr>
      </p:pic>
      <p:grpSp>
        <p:nvGrpSpPr>
          <p:cNvPr id="10" name="object 10"/>
          <p:cNvGrpSpPr/>
          <p:nvPr/>
        </p:nvGrpSpPr>
        <p:grpSpPr>
          <a:xfrm>
            <a:off x="10972800" y="381000"/>
            <a:ext cx="1219200" cy="360892"/>
            <a:chOff x="13167360" y="457200"/>
            <a:chExt cx="1463040" cy="433070"/>
          </a:xfrm>
        </p:grpSpPr>
        <p:sp>
          <p:nvSpPr>
            <p:cNvPr id="11" name="object 11"/>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endParaRPr sz="1500"/>
            </a:p>
          </p:txBody>
        </p:sp>
        <p:sp>
          <p:nvSpPr>
            <p:cNvPr id="12" name="object 12"/>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endParaRPr sz="1500"/>
            </a:p>
          </p:txBody>
        </p:sp>
        <p:pic>
          <p:nvPicPr>
            <p:cNvPr id="13" name="object 13"/>
            <p:cNvPicPr/>
            <p:nvPr/>
          </p:nvPicPr>
          <p:blipFill>
            <a:blip r:embed="rId5" cstate="print"/>
            <a:stretch>
              <a:fillRect/>
            </a:stretch>
          </p:blipFill>
          <p:spPr>
            <a:xfrm>
              <a:off x="13703822" y="599112"/>
              <a:ext cx="88658" cy="149250"/>
            </a:xfrm>
            <a:prstGeom prst="rect">
              <a:avLst/>
            </a:prstGeom>
          </p:spPr>
        </p:pic>
      </p:grpSp>
      <p:pic>
        <p:nvPicPr>
          <p:cNvPr id="15" name="object 4">
            <a:extLst>
              <a:ext uri="{FF2B5EF4-FFF2-40B4-BE49-F238E27FC236}">
                <a16:creationId xmlns:a16="http://schemas.microsoft.com/office/drawing/2014/main" id="{2C634C3F-AE59-0A47-8C37-CACA5D67DFC7}"/>
              </a:ext>
            </a:extLst>
          </p:cNvPr>
          <p:cNvPicPr/>
          <p:nvPr/>
        </p:nvPicPr>
        <p:blipFill>
          <a:blip r:embed="rId6" cstate="print"/>
          <a:stretch>
            <a:fillRect/>
          </a:stretch>
        </p:blipFill>
        <p:spPr>
          <a:xfrm>
            <a:off x="5814935" y="463182"/>
            <a:ext cx="6190689" cy="4071648"/>
          </a:xfrm>
          <a:prstGeom prst="rect">
            <a:avLst/>
          </a:prstGeom>
        </p:spPr>
      </p:pic>
      <p:pic>
        <p:nvPicPr>
          <p:cNvPr id="22" name="object 11">
            <a:extLst>
              <a:ext uri="{FF2B5EF4-FFF2-40B4-BE49-F238E27FC236}">
                <a16:creationId xmlns:a16="http://schemas.microsoft.com/office/drawing/2014/main" id="{28DE764C-E635-9849-9E01-CD08D8A78DBD}"/>
              </a:ext>
            </a:extLst>
          </p:cNvPr>
          <p:cNvPicPr/>
          <p:nvPr/>
        </p:nvPicPr>
        <p:blipFill>
          <a:blip r:embed="rId7" cstate="print"/>
          <a:stretch>
            <a:fillRect/>
          </a:stretch>
        </p:blipFill>
        <p:spPr>
          <a:xfrm>
            <a:off x="9950832" y="4188772"/>
            <a:ext cx="209168" cy="209168"/>
          </a:xfrm>
          <a:prstGeom prst="rect">
            <a:avLst/>
          </a:prstGeom>
        </p:spPr>
      </p:pic>
      <p:pic>
        <p:nvPicPr>
          <p:cNvPr id="23" name="object 7">
            <a:extLst>
              <a:ext uri="{FF2B5EF4-FFF2-40B4-BE49-F238E27FC236}">
                <a16:creationId xmlns:a16="http://schemas.microsoft.com/office/drawing/2014/main" id="{4D016AC1-4863-7947-A7AF-4E57FBA19099}"/>
              </a:ext>
            </a:extLst>
          </p:cNvPr>
          <p:cNvPicPr/>
          <p:nvPr/>
        </p:nvPicPr>
        <p:blipFill>
          <a:blip r:embed="rId8" cstate="print"/>
          <a:stretch>
            <a:fillRect/>
          </a:stretch>
        </p:blipFill>
        <p:spPr>
          <a:xfrm>
            <a:off x="9958261" y="3934772"/>
            <a:ext cx="201739" cy="201750"/>
          </a:xfrm>
          <a:prstGeom prst="rect">
            <a:avLst/>
          </a:prstGeom>
        </p:spPr>
      </p:pic>
      <p:sp>
        <p:nvSpPr>
          <p:cNvPr id="24" name="object 9">
            <a:extLst>
              <a:ext uri="{FF2B5EF4-FFF2-40B4-BE49-F238E27FC236}">
                <a16:creationId xmlns:a16="http://schemas.microsoft.com/office/drawing/2014/main" id="{FC5FAA06-793F-AE47-8D46-395EDE54DA59}"/>
              </a:ext>
            </a:extLst>
          </p:cNvPr>
          <p:cNvSpPr txBox="1"/>
          <p:nvPr/>
        </p:nvSpPr>
        <p:spPr>
          <a:xfrm>
            <a:off x="10205868" y="3915002"/>
            <a:ext cx="2058458" cy="619956"/>
          </a:xfrm>
          <a:prstGeom prst="rect">
            <a:avLst/>
          </a:prstGeom>
        </p:spPr>
        <p:txBody>
          <a:bodyPr vert="horz" wrap="square" lIns="0" tIns="10583" rIns="0" bIns="0" rtlCol="0">
            <a:spAutoFit/>
          </a:bodyPr>
          <a:lstStyle/>
          <a:p>
            <a:pPr marL="10583">
              <a:spcBef>
                <a:spcPts val="83"/>
              </a:spcBef>
            </a:pPr>
            <a:r>
              <a:rPr sz="917" b="1" spc="-50">
                <a:solidFill>
                  <a:srgbClr val="1E1F24"/>
                </a:solidFill>
                <a:latin typeface="Arial"/>
                <a:cs typeface="Arial"/>
              </a:rPr>
              <a:t>O</a:t>
            </a:r>
            <a:r>
              <a:rPr sz="917" b="1">
                <a:solidFill>
                  <a:srgbClr val="1E1F24"/>
                </a:solidFill>
                <a:latin typeface="Arial"/>
                <a:cs typeface="Arial"/>
              </a:rPr>
              <a:t> </a:t>
            </a:r>
            <a:r>
              <a:rPr sz="917" b="1" spc="-46">
                <a:solidFill>
                  <a:srgbClr val="1E1F24"/>
                </a:solidFill>
                <a:latin typeface="Arial"/>
                <a:cs typeface="Arial"/>
              </a:rPr>
              <a:t>U</a:t>
            </a:r>
            <a:r>
              <a:rPr sz="917" b="1">
                <a:solidFill>
                  <a:srgbClr val="1E1F24"/>
                </a:solidFill>
                <a:latin typeface="Arial"/>
                <a:cs typeface="Arial"/>
              </a:rPr>
              <a:t> </a:t>
            </a:r>
            <a:r>
              <a:rPr sz="917" b="1" spc="-62">
                <a:solidFill>
                  <a:srgbClr val="1E1F24"/>
                </a:solidFill>
                <a:latin typeface="Arial"/>
                <a:cs typeface="Arial"/>
              </a:rPr>
              <a:t>R</a:t>
            </a:r>
            <a:r>
              <a:rPr sz="917" b="1">
                <a:solidFill>
                  <a:srgbClr val="1E1F24"/>
                </a:solidFill>
                <a:latin typeface="Arial"/>
                <a:cs typeface="Arial"/>
              </a:rPr>
              <a:t>  </a:t>
            </a:r>
            <a:r>
              <a:rPr sz="917" b="1" spc="8">
                <a:solidFill>
                  <a:srgbClr val="1E1F24"/>
                </a:solidFill>
                <a:latin typeface="Arial"/>
                <a:cs typeface="Arial"/>
              </a:rPr>
              <a:t> </a:t>
            </a:r>
            <a:r>
              <a:rPr sz="917" b="1" spc="-92">
                <a:solidFill>
                  <a:srgbClr val="1E1F24"/>
                </a:solidFill>
                <a:latin typeface="Arial"/>
                <a:cs typeface="Arial"/>
              </a:rPr>
              <a:t>L</a:t>
            </a:r>
            <a:r>
              <a:rPr sz="917" b="1" spc="-4">
                <a:solidFill>
                  <a:srgbClr val="1E1F24"/>
                </a:solidFill>
                <a:latin typeface="Arial"/>
                <a:cs typeface="Arial"/>
              </a:rPr>
              <a:t> </a:t>
            </a:r>
            <a:r>
              <a:rPr sz="917" b="1" spc="-12">
                <a:solidFill>
                  <a:srgbClr val="1E1F24"/>
                </a:solidFill>
                <a:latin typeface="Arial"/>
                <a:cs typeface="Arial"/>
              </a:rPr>
              <a:t>O</a:t>
            </a:r>
            <a:r>
              <a:rPr sz="917" b="1">
                <a:solidFill>
                  <a:srgbClr val="1E1F24"/>
                </a:solidFill>
                <a:latin typeface="Arial"/>
                <a:cs typeface="Arial"/>
              </a:rPr>
              <a:t> </a:t>
            </a:r>
            <a:r>
              <a:rPr sz="917" b="1" spc="-29">
                <a:solidFill>
                  <a:srgbClr val="1E1F24"/>
                </a:solidFill>
                <a:latin typeface="Arial"/>
                <a:cs typeface="Arial"/>
              </a:rPr>
              <a:t>C</a:t>
            </a:r>
            <a:r>
              <a:rPr sz="917" b="1" spc="-8">
                <a:solidFill>
                  <a:srgbClr val="1E1F24"/>
                </a:solidFill>
                <a:latin typeface="Arial"/>
                <a:cs typeface="Arial"/>
              </a:rPr>
              <a:t> </a:t>
            </a:r>
            <a:r>
              <a:rPr sz="917" b="1" spc="-58">
                <a:solidFill>
                  <a:srgbClr val="1E1F24"/>
                </a:solidFill>
                <a:latin typeface="Arial"/>
                <a:cs typeface="Arial"/>
              </a:rPr>
              <a:t>A</a:t>
            </a:r>
            <a:r>
              <a:rPr sz="917" b="1" spc="-42">
                <a:solidFill>
                  <a:srgbClr val="1E1F24"/>
                </a:solidFill>
                <a:latin typeface="Arial"/>
                <a:cs typeface="Arial"/>
              </a:rPr>
              <a:t> </a:t>
            </a:r>
            <a:r>
              <a:rPr sz="917" b="1" spc="-17">
                <a:solidFill>
                  <a:srgbClr val="1E1F24"/>
                </a:solidFill>
                <a:latin typeface="Arial"/>
                <a:cs typeface="Arial"/>
              </a:rPr>
              <a:t>T</a:t>
            </a:r>
            <a:r>
              <a:rPr sz="917" b="1">
                <a:solidFill>
                  <a:srgbClr val="1E1F24"/>
                </a:solidFill>
                <a:latin typeface="Arial"/>
                <a:cs typeface="Arial"/>
              </a:rPr>
              <a:t> I </a:t>
            </a:r>
            <a:r>
              <a:rPr sz="917" b="1" spc="-25">
                <a:solidFill>
                  <a:srgbClr val="1E1F24"/>
                </a:solidFill>
                <a:latin typeface="Arial"/>
                <a:cs typeface="Arial"/>
              </a:rPr>
              <a:t>O</a:t>
            </a:r>
            <a:r>
              <a:rPr sz="917" b="1">
                <a:solidFill>
                  <a:srgbClr val="1E1F24"/>
                </a:solidFill>
                <a:latin typeface="Arial"/>
                <a:cs typeface="Arial"/>
              </a:rPr>
              <a:t> </a:t>
            </a:r>
            <a:r>
              <a:rPr sz="917" b="1" spc="-25">
                <a:solidFill>
                  <a:srgbClr val="1E1F24"/>
                </a:solidFill>
                <a:latin typeface="Arial"/>
                <a:cs typeface="Arial"/>
              </a:rPr>
              <a:t>N</a:t>
            </a:r>
            <a:r>
              <a:rPr sz="917" b="1">
                <a:solidFill>
                  <a:srgbClr val="1E1F24"/>
                </a:solidFill>
                <a:latin typeface="Arial"/>
                <a:cs typeface="Arial"/>
              </a:rPr>
              <a:t> </a:t>
            </a:r>
            <a:r>
              <a:rPr sz="917" b="1" spc="-37">
                <a:solidFill>
                  <a:srgbClr val="1E1F24"/>
                </a:solidFill>
                <a:latin typeface="Arial"/>
                <a:cs typeface="Arial"/>
              </a:rPr>
              <a:t>S</a:t>
            </a:r>
            <a:r>
              <a:rPr sz="917" b="1" spc="17">
                <a:solidFill>
                  <a:srgbClr val="1E1F24"/>
                </a:solidFill>
                <a:latin typeface="Arial"/>
                <a:cs typeface="Arial"/>
              </a:rPr>
              <a:t> </a:t>
            </a:r>
            <a:endParaRPr sz="917">
              <a:latin typeface="Arial"/>
              <a:cs typeface="Arial"/>
            </a:endParaRPr>
          </a:p>
          <a:p>
            <a:pPr>
              <a:spcBef>
                <a:spcPts val="21"/>
              </a:spcBef>
            </a:pPr>
            <a:endParaRPr sz="1083">
              <a:latin typeface="Arial"/>
              <a:cs typeface="Arial"/>
            </a:endParaRPr>
          </a:p>
          <a:p>
            <a:pPr marL="10583"/>
            <a:r>
              <a:rPr sz="917" b="1" spc="-50">
                <a:solidFill>
                  <a:srgbClr val="1E1F24"/>
                </a:solidFill>
                <a:latin typeface="Arial"/>
                <a:cs typeface="Arial"/>
              </a:rPr>
              <a:t>O</a:t>
            </a:r>
            <a:r>
              <a:rPr sz="917" b="1" spc="-8">
                <a:solidFill>
                  <a:srgbClr val="1E1F24"/>
                </a:solidFill>
                <a:latin typeface="Arial"/>
                <a:cs typeface="Arial"/>
              </a:rPr>
              <a:t> </a:t>
            </a:r>
            <a:r>
              <a:rPr sz="917" b="1" spc="-46">
                <a:solidFill>
                  <a:srgbClr val="1E1F24"/>
                </a:solidFill>
                <a:latin typeface="Arial"/>
                <a:cs typeface="Arial"/>
              </a:rPr>
              <a:t>U</a:t>
            </a:r>
            <a:r>
              <a:rPr sz="917" b="1" spc="-4">
                <a:solidFill>
                  <a:srgbClr val="1E1F24"/>
                </a:solidFill>
                <a:latin typeface="Arial"/>
                <a:cs typeface="Arial"/>
              </a:rPr>
              <a:t> </a:t>
            </a:r>
            <a:r>
              <a:rPr sz="917" b="1" spc="-62">
                <a:solidFill>
                  <a:srgbClr val="1E1F24"/>
                </a:solidFill>
                <a:latin typeface="Arial"/>
                <a:cs typeface="Arial"/>
              </a:rPr>
              <a:t>R</a:t>
            </a:r>
            <a:r>
              <a:rPr sz="917" b="1" spc="317">
                <a:solidFill>
                  <a:srgbClr val="1E1F24"/>
                </a:solidFill>
                <a:latin typeface="Arial"/>
                <a:cs typeface="Arial"/>
              </a:rPr>
              <a:t> </a:t>
            </a:r>
            <a:r>
              <a:rPr sz="917" b="1" spc="-25">
                <a:solidFill>
                  <a:srgbClr val="1E1F24"/>
                </a:solidFill>
                <a:latin typeface="Arial"/>
                <a:cs typeface="Arial"/>
              </a:rPr>
              <a:t>O</a:t>
            </a:r>
            <a:r>
              <a:rPr sz="917" b="1" spc="-4">
                <a:solidFill>
                  <a:srgbClr val="1E1F24"/>
                </a:solidFill>
                <a:latin typeface="Arial"/>
                <a:cs typeface="Arial"/>
              </a:rPr>
              <a:t> </a:t>
            </a:r>
            <a:r>
              <a:rPr sz="917" b="1" spc="-17">
                <a:solidFill>
                  <a:srgbClr val="1E1F24"/>
                </a:solidFill>
                <a:latin typeface="Arial"/>
                <a:cs typeface="Arial"/>
              </a:rPr>
              <a:t>F</a:t>
            </a:r>
            <a:r>
              <a:rPr sz="917" b="1" spc="-4">
                <a:solidFill>
                  <a:srgbClr val="1E1F24"/>
                </a:solidFill>
                <a:latin typeface="Arial"/>
                <a:cs typeface="Arial"/>
              </a:rPr>
              <a:t> </a:t>
            </a:r>
            <a:r>
              <a:rPr sz="917" b="1" spc="-17">
                <a:solidFill>
                  <a:srgbClr val="1E1F24"/>
                </a:solidFill>
                <a:latin typeface="Arial"/>
                <a:cs typeface="Arial"/>
              </a:rPr>
              <a:t>F</a:t>
            </a:r>
            <a:r>
              <a:rPr sz="917" b="1" spc="-4">
                <a:solidFill>
                  <a:srgbClr val="1E1F24"/>
                </a:solidFill>
                <a:latin typeface="Arial"/>
                <a:cs typeface="Arial"/>
              </a:rPr>
              <a:t> </a:t>
            </a:r>
            <a:r>
              <a:rPr sz="917" b="1">
                <a:solidFill>
                  <a:srgbClr val="1E1F24"/>
                </a:solidFill>
                <a:latin typeface="Arial"/>
                <a:cs typeface="Arial"/>
              </a:rPr>
              <a:t>I</a:t>
            </a:r>
            <a:r>
              <a:rPr sz="917" b="1" spc="-4">
                <a:solidFill>
                  <a:srgbClr val="1E1F24"/>
                </a:solidFill>
                <a:latin typeface="Arial"/>
                <a:cs typeface="Arial"/>
              </a:rPr>
              <a:t> </a:t>
            </a:r>
            <a:r>
              <a:rPr sz="917" b="1" spc="-21">
                <a:solidFill>
                  <a:srgbClr val="1E1F24"/>
                </a:solidFill>
                <a:latin typeface="Arial"/>
                <a:cs typeface="Arial"/>
              </a:rPr>
              <a:t>C</a:t>
            </a:r>
            <a:r>
              <a:rPr sz="917" b="1" spc="-8">
                <a:solidFill>
                  <a:srgbClr val="1E1F24"/>
                </a:solidFill>
                <a:latin typeface="Arial"/>
                <a:cs typeface="Arial"/>
              </a:rPr>
              <a:t> </a:t>
            </a:r>
            <a:r>
              <a:rPr sz="917" b="1" spc="-21">
                <a:solidFill>
                  <a:srgbClr val="1E1F24"/>
                </a:solidFill>
                <a:latin typeface="Arial"/>
                <a:cs typeface="Arial"/>
              </a:rPr>
              <a:t>E</a:t>
            </a:r>
            <a:r>
              <a:rPr sz="917" b="1" spc="-4">
                <a:solidFill>
                  <a:srgbClr val="1E1F24"/>
                </a:solidFill>
                <a:latin typeface="Arial"/>
                <a:cs typeface="Arial"/>
              </a:rPr>
              <a:t> </a:t>
            </a:r>
            <a:r>
              <a:rPr sz="917" b="1" spc="-37">
                <a:solidFill>
                  <a:srgbClr val="1E1F24"/>
                </a:solidFill>
                <a:latin typeface="Arial"/>
                <a:cs typeface="Arial"/>
              </a:rPr>
              <a:t>S</a:t>
            </a:r>
            <a:r>
              <a:rPr sz="917" b="1" spc="17">
                <a:solidFill>
                  <a:srgbClr val="1E1F24"/>
                </a:solidFill>
                <a:latin typeface="Arial"/>
                <a:cs typeface="Arial"/>
              </a:rPr>
              <a:t> </a:t>
            </a:r>
            <a:endParaRPr sz="917">
              <a:latin typeface="Arial"/>
              <a:cs typeface="Arial"/>
            </a:endParaRPr>
          </a:p>
          <a:p>
            <a:pPr>
              <a:spcBef>
                <a:spcPts val="21"/>
              </a:spcBef>
            </a:pPr>
            <a:endParaRPr sz="1042">
              <a:latin typeface="Arial"/>
              <a:cs typeface="Arial"/>
            </a:endParaRPr>
          </a:p>
        </p:txBody>
      </p:sp>
      <p:pic>
        <p:nvPicPr>
          <p:cNvPr id="17" name="Picture 16" descr="A group of people posing for a photo under a tree&#10;&#10;Description automatically generated">
            <a:extLst>
              <a:ext uri="{FF2B5EF4-FFF2-40B4-BE49-F238E27FC236}">
                <a16:creationId xmlns:a16="http://schemas.microsoft.com/office/drawing/2014/main" id="{37BB66AB-1127-8B41-91B8-2266F7BB91E6}"/>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1441883" y="381000"/>
            <a:ext cx="4468941" cy="2025953"/>
          </a:xfrm>
          <a:prstGeom prst="rect">
            <a:avLst/>
          </a:prstGeom>
        </p:spPr>
      </p:pic>
      <p:sp>
        <p:nvSpPr>
          <p:cNvPr id="19" name="object 6">
            <a:extLst>
              <a:ext uri="{FF2B5EF4-FFF2-40B4-BE49-F238E27FC236}">
                <a16:creationId xmlns:a16="http://schemas.microsoft.com/office/drawing/2014/main" id="{822B801D-4594-8A43-9C12-B0050DD1B3E6}"/>
              </a:ext>
            </a:extLst>
          </p:cNvPr>
          <p:cNvSpPr txBox="1"/>
          <p:nvPr/>
        </p:nvSpPr>
        <p:spPr>
          <a:xfrm>
            <a:off x="234505" y="257915"/>
            <a:ext cx="1787418" cy="414216"/>
          </a:xfrm>
          <a:prstGeom prst="rect">
            <a:avLst/>
          </a:prstGeom>
        </p:spPr>
        <p:txBody>
          <a:bodyPr vert="horz" wrap="square" lIns="0" tIns="19050" rIns="0" bIns="0" rtlCol="0">
            <a:spAutoFit/>
          </a:bodyPr>
          <a:lstStyle/>
          <a:p>
            <a:pPr marL="10583">
              <a:spcBef>
                <a:spcPts val="150"/>
              </a:spcBef>
            </a:pPr>
            <a:r>
              <a:rPr lang="en-US" sz="1200" spc="95" dirty="0">
                <a:latin typeface="Myriad Pro"/>
                <a:cs typeface="Myriad Pro"/>
              </a:rPr>
              <a:t>About </a:t>
            </a:r>
          </a:p>
          <a:p>
            <a:pPr marL="10583">
              <a:spcBef>
                <a:spcPts val="150"/>
              </a:spcBef>
            </a:pPr>
            <a:r>
              <a:rPr lang="en-US" sz="1200" spc="95" dirty="0">
                <a:latin typeface="Myriad Pro"/>
                <a:cs typeface="Myriad Pro"/>
              </a:rPr>
              <a:t>Nexamp</a:t>
            </a:r>
            <a:endParaRPr sz="1200" dirty="0">
              <a:latin typeface="Myriad Pro"/>
              <a:cs typeface="Myriad Pro"/>
            </a:endParaRPr>
          </a:p>
        </p:txBody>
      </p:sp>
      <p:sp>
        <p:nvSpPr>
          <p:cNvPr id="3" name="Oval 2">
            <a:extLst>
              <a:ext uri="{FF2B5EF4-FFF2-40B4-BE49-F238E27FC236}">
                <a16:creationId xmlns:a16="http://schemas.microsoft.com/office/drawing/2014/main" id="{D0C61A5C-26BB-4942-A36D-7DBE9109BB35}"/>
              </a:ext>
            </a:extLst>
          </p:cNvPr>
          <p:cNvSpPr/>
          <p:nvPr/>
        </p:nvSpPr>
        <p:spPr>
          <a:xfrm>
            <a:off x="10411357" y="1161696"/>
            <a:ext cx="823740" cy="744084"/>
          </a:xfrm>
          <a:prstGeom prst="ellipse">
            <a:avLst/>
          </a:prstGeom>
          <a:solidFill>
            <a:srgbClr val="FA572E">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TextBox 26">
            <a:extLst>
              <a:ext uri="{FF2B5EF4-FFF2-40B4-BE49-F238E27FC236}">
                <a16:creationId xmlns:a16="http://schemas.microsoft.com/office/drawing/2014/main" id="{4DBC955E-CEF1-4B72-A503-EA6210AE267C}"/>
              </a:ext>
            </a:extLst>
          </p:cNvPr>
          <p:cNvSpPr txBox="1"/>
          <p:nvPr/>
        </p:nvSpPr>
        <p:spPr>
          <a:xfrm>
            <a:off x="1549438" y="5068508"/>
            <a:ext cx="4611189" cy="861774"/>
          </a:xfrm>
          <a:prstGeom prst="rect">
            <a:avLst/>
          </a:prstGeom>
          <a:noFill/>
        </p:spPr>
        <p:txBody>
          <a:bodyPr wrap="square" rtlCol="0">
            <a:spAutoFit/>
          </a:bodyPr>
          <a:lstStyle/>
          <a:p>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Founded in </a:t>
            </a:r>
            <a:r>
              <a:rPr lang="en-US" sz="3200" b="1" dirty="0">
                <a:solidFill>
                  <a:srgbClr val="FF9900"/>
                </a:solidFill>
                <a:latin typeface="Open Sans" panose="020B0606030504020204" pitchFamily="34" charset="0"/>
                <a:ea typeface="Open Sans" panose="020B0606030504020204" pitchFamily="34" charset="0"/>
                <a:cs typeface="Open Sans" panose="020B0606030504020204" pitchFamily="34" charset="0"/>
              </a:rPr>
              <a:t>2007</a:t>
            </a:r>
            <a:r>
              <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by two United States Army Veterans</a:t>
            </a:r>
            <a:endParaRPr lang="en-US" sz="3200" b="1"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object 5">
            <a:extLst>
              <a:ext uri="{FF2B5EF4-FFF2-40B4-BE49-F238E27FC236}">
                <a16:creationId xmlns:a16="http://schemas.microsoft.com/office/drawing/2014/main" id="{23C9E996-722B-DA10-D7A9-D539C4C38E32}"/>
              </a:ext>
            </a:extLst>
          </p:cNvPr>
          <p:cNvSpPr/>
          <p:nvPr/>
        </p:nvSpPr>
        <p:spPr>
          <a:xfrm flipH="1">
            <a:off x="126243" y="271018"/>
            <a:ext cx="45719" cy="414215"/>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endParaRPr sz="15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10" name="Picture 9">
            <a:extLst>
              <a:ext uri="{FF2B5EF4-FFF2-40B4-BE49-F238E27FC236}">
                <a16:creationId xmlns:a16="http://schemas.microsoft.com/office/drawing/2014/main" id="{AC2A85B6-7113-0EB2-2E23-607981B8A767}"/>
              </a:ext>
            </a:extLst>
          </p:cNvPr>
          <p:cNvPicPr>
            <a:picLocks noChangeAspect="1"/>
          </p:cNvPicPr>
          <p:nvPr/>
        </p:nvPicPr>
        <p:blipFill rotWithShape="1">
          <a:blip r:embed="rId4"/>
          <a:srcRect l="10240" r="-178" b="157"/>
          <a:stretch/>
        </p:blipFill>
        <p:spPr>
          <a:xfrm>
            <a:off x="-39990" y="-177151"/>
            <a:ext cx="12270544" cy="7686108"/>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116781" y="3573820"/>
            <a:ext cx="4697747"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mn-cs"/>
              </a:rPr>
              <a:t>Comments from January</a:t>
            </a:r>
            <a:endParaRPr lang="en-US" sz="2800" b="1" i="0" u="none" strike="noStrike" kern="1200" cap="none" spc="0" normalizeH="0" baseline="0" noProof="0" dirty="0">
              <a:ln>
                <a:noFill/>
              </a:ln>
              <a:solidFill>
                <a:schemeClr val="bg1"/>
              </a:solidFill>
              <a:effectLst/>
              <a:uLnTx/>
              <a:uFillTx/>
              <a:latin typeface="Calibri" panose="020F0502020204030204"/>
              <a:cs typeface="Calibri"/>
            </a:endParaRP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
        <p:nvSpPr>
          <p:cNvPr id="2" name="Rectangle 1">
            <a:extLst>
              <a:ext uri="{FF2B5EF4-FFF2-40B4-BE49-F238E27FC236}">
                <a16:creationId xmlns:a16="http://schemas.microsoft.com/office/drawing/2014/main" id="{CE1122B0-C3D8-42A0-C5FE-72C18BAA43AB}"/>
              </a:ext>
            </a:extLst>
          </p:cNvPr>
          <p:cNvSpPr/>
          <p:nvPr/>
        </p:nvSpPr>
        <p:spPr>
          <a:xfrm>
            <a:off x="112898" y="4089741"/>
            <a:ext cx="3056238" cy="461665"/>
          </a:xfrm>
          <a:prstGeom prst="rect">
            <a:avLst/>
          </a:prstGeom>
        </p:spPr>
        <p:txBody>
          <a:bodyPr wrap="square" lIns="91440" tIns="45720" rIns="91440" bIns="45720" anchor="t">
            <a:spAutoFit/>
          </a:bodyPr>
          <a:lstStyle/>
          <a:p>
            <a:pPr>
              <a:defRPr/>
            </a:pP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Jan</a:t>
            </a:r>
            <a:r>
              <a:rPr lang="en-US" sz="2400" dirty="0">
                <a:solidFill>
                  <a:schemeClr val="bg1"/>
                </a:solidFill>
                <a:latin typeface="Calibri" panose="020F0502020204030204"/>
              </a:rPr>
              <a:t> </a:t>
            </a:r>
            <a:r>
              <a:rPr kumimoji="0" lang="en-US" sz="2400" i="0" u="none" strike="noStrike" kern="1200" cap="none" spc="0" normalizeH="0" baseline="0" noProof="0" dirty="0">
                <a:ln>
                  <a:noFill/>
                </a:ln>
                <a:solidFill>
                  <a:schemeClr val="bg1"/>
                </a:solidFill>
                <a:effectLst/>
                <a:uLnTx/>
                <a:uFillTx/>
                <a:latin typeface="Calibri" panose="020F0502020204030204"/>
                <a:ea typeface="+mn-ea"/>
                <a:cs typeface="+mn-cs"/>
              </a:rPr>
              <a:t> ‘24</a:t>
            </a:r>
            <a:endParaRPr lang="en-US" sz="2800" i="0" u="none" strike="noStrike" kern="1200" cap="none" spc="0" normalizeH="0" baseline="0" noProof="0">
              <a:ln>
                <a:noFill/>
              </a:ln>
              <a:solidFill>
                <a:schemeClr val="bg1"/>
              </a:solidFill>
              <a:effectLst/>
              <a:uLnTx/>
              <a:uFillTx/>
              <a:latin typeface="Calibri" panose="020F0502020204030204"/>
              <a:cs typeface="Calibri"/>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1344924" y="4094968"/>
            <a:ext cx="3125477" cy="2495128"/>
          </a:xfrm>
          <a:prstGeom prst="rect">
            <a:avLst/>
          </a:prstGeom>
        </p:spPr>
        <p:txBody>
          <a:bodyPr vert="horz" wrap="square" lIns="0" tIns="2117" rIns="0" bIns="0" rtlCol="0" anchor="t">
            <a:spAutoFit/>
          </a:bodyPr>
          <a:lstStyle/>
          <a:p>
            <a:pPr marR="0" lvl="0">
              <a:spcBef>
                <a:spcPts val="0"/>
              </a:spcBef>
              <a:spcAft>
                <a:spcPts val="0"/>
              </a:spcAft>
              <a:buSzPts val="1000"/>
              <a:tabLst>
                <a:tab pos="457200" algn="l"/>
              </a:tabLst>
            </a:pPr>
            <a:r>
              <a:rPr lang="en-US" sz="1800" dirty="0">
                <a:solidFill>
                  <a:schemeClr val="bg1"/>
                </a:solidFill>
                <a:effectLst/>
                <a:latin typeface="+mj-lt"/>
                <a:ea typeface="Calibri" panose="020F0502020204030204" pitchFamily="34" charset="0"/>
              </a:rPr>
              <a:t>Visual renderings of the views from </a:t>
            </a:r>
            <a:r>
              <a:rPr lang="en-US" dirty="0">
                <a:solidFill>
                  <a:schemeClr val="bg1"/>
                </a:solidFill>
                <a:latin typeface="+mj-lt"/>
                <a:ea typeface="Calibri" panose="020F0502020204030204" pitchFamily="34" charset="0"/>
              </a:rPr>
              <a:t>Hill Road,</a:t>
            </a:r>
            <a:r>
              <a:rPr lang="en-US" sz="1800" dirty="0">
                <a:solidFill>
                  <a:schemeClr val="bg1"/>
                </a:solidFill>
                <a:effectLst/>
                <a:latin typeface="+mj-lt"/>
                <a:ea typeface="Calibri" panose="020F0502020204030204" pitchFamily="34" charset="0"/>
              </a:rPr>
              <a:t> Route 22 Wysocki Location, Cowder house at top of Rogers Ave. with cross sections, view angles, and potential viewsheds.</a:t>
            </a:r>
            <a:r>
              <a:rPr lang="en-US" sz="1800" dirty="0">
                <a:solidFill>
                  <a:schemeClr val="accent1">
                    <a:lumMod val="40000"/>
                    <a:lumOff val="60000"/>
                  </a:schemeClr>
                </a:solidFill>
                <a:effectLst/>
                <a:latin typeface="+mj-lt"/>
                <a:ea typeface="Calibri" panose="020F0502020204030204" pitchFamily="34" charset="0"/>
              </a:rPr>
              <a:t> Additional cross sections, </a:t>
            </a:r>
            <a:r>
              <a:rPr lang="en-US" dirty="0">
                <a:solidFill>
                  <a:schemeClr val="accent1">
                    <a:lumMod val="40000"/>
                    <a:lumOff val="60000"/>
                  </a:schemeClr>
                </a:solidFill>
                <a:latin typeface="+mj-lt"/>
                <a:ea typeface="Calibri" panose="020F0502020204030204" pitchFamily="34" charset="0"/>
              </a:rPr>
              <a:t>view angles, and a visual analysis </a:t>
            </a:r>
            <a:r>
              <a:rPr lang="en-US" sz="1800" dirty="0">
                <a:solidFill>
                  <a:schemeClr val="accent1">
                    <a:lumMod val="40000"/>
                    <a:lumOff val="60000"/>
                  </a:schemeClr>
                </a:solidFill>
                <a:effectLst/>
                <a:latin typeface="+mj-lt"/>
                <a:ea typeface="Calibri" panose="020F0502020204030204" pitchFamily="34" charset="0"/>
              </a:rPr>
              <a:t>has </a:t>
            </a:r>
            <a:r>
              <a:rPr lang="en-US" dirty="0">
                <a:solidFill>
                  <a:schemeClr val="accent1">
                    <a:lumMod val="40000"/>
                    <a:lumOff val="60000"/>
                  </a:schemeClr>
                </a:solidFill>
                <a:latin typeface="+mj-lt"/>
                <a:ea typeface="Calibri" panose="020F0502020204030204" pitchFamily="34" charset="0"/>
              </a:rPr>
              <a:t>provided with this submission</a:t>
            </a:r>
            <a:endParaRPr lang="en-US" sz="1800">
              <a:solidFill>
                <a:schemeClr val="accent1">
                  <a:lumMod val="40000"/>
                  <a:lumOff val="60000"/>
                </a:schemeClr>
              </a:solidFill>
              <a:effectLst/>
              <a:latin typeface="+mj-lt"/>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212803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9" name="Picture 8">
            <a:extLst>
              <a:ext uri="{FF2B5EF4-FFF2-40B4-BE49-F238E27FC236}">
                <a16:creationId xmlns:a16="http://schemas.microsoft.com/office/drawing/2014/main" id="{E80418E8-61CB-1CC4-1B8D-CC4A5DC60712}"/>
              </a:ext>
            </a:extLst>
          </p:cNvPr>
          <p:cNvPicPr>
            <a:picLocks noChangeAspect="1"/>
          </p:cNvPicPr>
          <p:nvPr/>
        </p:nvPicPr>
        <p:blipFill>
          <a:blip r:embed="rId4"/>
          <a:stretch>
            <a:fillRect/>
          </a:stretch>
        </p:blipFill>
        <p:spPr>
          <a:xfrm>
            <a:off x="0" y="4874"/>
            <a:ext cx="12192000" cy="6848251"/>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1001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Visual Simulations – Section A – A’ – Existing</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149442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3" name="Picture 2">
            <a:extLst>
              <a:ext uri="{FF2B5EF4-FFF2-40B4-BE49-F238E27FC236}">
                <a16:creationId xmlns:a16="http://schemas.microsoft.com/office/drawing/2014/main" id="{7F5B0AD6-71E0-E606-EA10-46F9CD724939}"/>
              </a:ext>
            </a:extLst>
          </p:cNvPr>
          <p:cNvPicPr>
            <a:picLocks noChangeAspect="1"/>
          </p:cNvPicPr>
          <p:nvPr/>
        </p:nvPicPr>
        <p:blipFill>
          <a:blip r:embed="rId4"/>
          <a:stretch>
            <a:fillRect/>
          </a:stretch>
        </p:blipFill>
        <p:spPr>
          <a:xfrm>
            <a:off x="8646" y="0"/>
            <a:ext cx="12174707" cy="6858000"/>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1001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Visual Simulation – Section A – A’ – Proposed</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365404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9" name="Picture 8">
            <a:extLst>
              <a:ext uri="{FF2B5EF4-FFF2-40B4-BE49-F238E27FC236}">
                <a16:creationId xmlns:a16="http://schemas.microsoft.com/office/drawing/2014/main" id="{2FC6BAF2-8B1E-BD62-E2FF-5C14CCF07758}"/>
              </a:ext>
            </a:extLst>
          </p:cNvPr>
          <p:cNvPicPr>
            <a:picLocks noChangeAspect="1"/>
          </p:cNvPicPr>
          <p:nvPr/>
        </p:nvPicPr>
        <p:blipFill>
          <a:blip r:embed="rId4"/>
          <a:stretch>
            <a:fillRect/>
          </a:stretch>
        </p:blipFill>
        <p:spPr>
          <a:xfrm>
            <a:off x="13099" y="0"/>
            <a:ext cx="12165801" cy="6858000"/>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1001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Visual Simulation – Section B – B’ – Existing</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509414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3" name="Picture 2">
            <a:extLst>
              <a:ext uri="{FF2B5EF4-FFF2-40B4-BE49-F238E27FC236}">
                <a16:creationId xmlns:a16="http://schemas.microsoft.com/office/drawing/2014/main" id="{8513CB6F-E0CF-5951-2651-54842B36D3A7}"/>
              </a:ext>
            </a:extLst>
          </p:cNvPr>
          <p:cNvPicPr>
            <a:picLocks noChangeAspect="1"/>
          </p:cNvPicPr>
          <p:nvPr/>
        </p:nvPicPr>
        <p:blipFill>
          <a:blip r:embed="rId4"/>
          <a:stretch>
            <a:fillRect/>
          </a:stretch>
        </p:blipFill>
        <p:spPr>
          <a:xfrm>
            <a:off x="0" y="14134"/>
            <a:ext cx="12192000" cy="6829731"/>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1001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Visual Simulation – Section B – B’ – Proposed</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115983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9" name="Picture 8">
            <a:extLst>
              <a:ext uri="{FF2B5EF4-FFF2-40B4-BE49-F238E27FC236}">
                <a16:creationId xmlns:a16="http://schemas.microsoft.com/office/drawing/2014/main" id="{7F8D98E9-CC8E-15AC-D3AB-942BF9C2A932}"/>
              </a:ext>
            </a:extLst>
          </p:cNvPr>
          <p:cNvPicPr>
            <a:picLocks noChangeAspect="1"/>
          </p:cNvPicPr>
          <p:nvPr/>
        </p:nvPicPr>
        <p:blipFill>
          <a:blip r:embed="rId4"/>
          <a:stretch>
            <a:fillRect/>
          </a:stretch>
        </p:blipFill>
        <p:spPr>
          <a:xfrm>
            <a:off x="0" y="7519"/>
            <a:ext cx="12192000" cy="6842961"/>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1001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Visual Simulation – Section </a:t>
            </a:r>
            <a:r>
              <a:rPr lang="en-US" sz="2800" b="1" dirty="0">
                <a:solidFill>
                  <a:prstClr val="black"/>
                </a:solidFill>
                <a:latin typeface="Calibri" panose="020F0502020204030204"/>
              </a:rPr>
              <a:t>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C’ – Existing</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3338314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3" name="Picture 2">
            <a:extLst>
              <a:ext uri="{FF2B5EF4-FFF2-40B4-BE49-F238E27FC236}">
                <a16:creationId xmlns:a16="http://schemas.microsoft.com/office/drawing/2014/main" id="{5D72F0A6-682B-08E8-5514-B36D28728602}"/>
              </a:ext>
            </a:extLst>
          </p:cNvPr>
          <p:cNvPicPr>
            <a:picLocks noChangeAspect="1"/>
          </p:cNvPicPr>
          <p:nvPr/>
        </p:nvPicPr>
        <p:blipFill>
          <a:blip r:embed="rId4"/>
          <a:stretch>
            <a:fillRect/>
          </a:stretch>
        </p:blipFill>
        <p:spPr>
          <a:xfrm>
            <a:off x="28922" y="0"/>
            <a:ext cx="12134155" cy="6858000"/>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100163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Visual Simulation – Section </a:t>
            </a:r>
            <a:r>
              <a:rPr lang="en-US" sz="2800" b="1" dirty="0">
                <a:solidFill>
                  <a:prstClr val="black"/>
                </a:solidFill>
                <a:latin typeface="Calibri" panose="020F0502020204030204"/>
              </a:rPr>
              <a:t>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 C’ – Proposed</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3867060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10" name="Picture 9">
            <a:extLst>
              <a:ext uri="{FF2B5EF4-FFF2-40B4-BE49-F238E27FC236}">
                <a16:creationId xmlns:a16="http://schemas.microsoft.com/office/drawing/2014/main" id="{EE5C4C5A-676B-06BF-E4CF-8D8E9F636E7B}"/>
              </a:ext>
            </a:extLst>
          </p:cNvPr>
          <p:cNvPicPr>
            <a:picLocks noChangeAspect="1"/>
          </p:cNvPicPr>
          <p:nvPr/>
        </p:nvPicPr>
        <p:blipFill>
          <a:blip r:embed="rId4"/>
          <a:stretch>
            <a:fillRect/>
          </a:stretch>
        </p:blipFill>
        <p:spPr>
          <a:xfrm>
            <a:off x="0" y="5494"/>
            <a:ext cx="12192000" cy="6847011"/>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0" y="241340"/>
            <a:ext cx="822457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 – Section D – D’ - Existing</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681222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9" name="Picture 8">
            <a:extLst>
              <a:ext uri="{FF2B5EF4-FFF2-40B4-BE49-F238E27FC236}">
                <a16:creationId xmlns:a16="http://schemas.microsoft.com/office/drawing/2014/main" id="{65CD5457-EA88-C604-75AE-C797A388885C}"/>
              </a:ext>
            </a:extLst>
          </p:cNvPr>
          <p:cNvPicPr>
            <a:picLocks noChangeAspect="1"/>
          </p:cNvPicPr>
          <p:nvPr/>
        </p:nvPicPr>
        <p:blipFill>
          <a:blip r:embed="rId4"/>
          <a:stretch>
            <a:fillRect/>
          </a:stretch>
        </p:blipFill>
        <p:spPr>
          <a:xfrm>
            <a:off x="0" y="15541"/>
            <a:ext cx="12192000" cy="6826917"/>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89430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 – Section D – D’ Proposed</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2050735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97224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 – Visual Cross Sections</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pic>
        <p:nvPicPr>
          <p:cNvPr id="3" name="Picture 2">
            <a:extLst>
              <a:ext uri="{FF2B5EF4-FFF2-40B4-BE49-F238E27FC236}">
                <a16:creationId xmlns:a16="http://schemas.microsoft.com/office/drawing/2014/main" id="{C20035CA-A568-4340-E313-40EE05C9F297}"/>
              </a:ext>
            </a:extLst>
          </p:cNvPr>
          <p:cNvPicPr>
            <a:picLocks noChangeAspect="1"/>
          </p:cNvPicPr>
          <p:nvPr/>
        </p:nvPicPr>
        <p:blipFill>
          <a:blip r:embed="rId5"/>
          <a:stretch>
            <a:fillRect/>
          </a:stretch>
        </p:blipFill>
        <p:spPr>
          <a:xfrm>
            <a:off x="2099566" y="828876"/>
            <a:ext cx="7797725" cy="5563162"/>
          </a:xfrm>
          <a:prstGeom prst="rect">
            <a:avLst/>
          </a:prstGeom>
        </p:spPr>
      </p:pic>
    </p:spTree>
    <p:extLst>
      <p:ext uri="{BB962C8B-B14F-4D97-AF65-F5344CB8AC3E}">
        <p14:creationId xmlns:p14="http://schemas.microsoft.com/office/powerpoint/2010/main" val="1558555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object 3">
            <a:extLst>
              <a:ext uri="{FF2B5EF4-FFF2-40B4-BE49-F238E27FC236}">
                <a16:creationId xmlns:a16="http://schemas.microsoft.com/office/drawing/2014/main" id="{EAD8C32E-B19D-8447-A398-5800858012DB}"/>
              </a:ext>
            </a:extLst>
          </p:cNvPr>
          <p:cNvSpPr/>
          <p:nvPr/>
        </p:nvSpPr>
        <p:spPr>
          <a:xfrm>
            <a:off x="-33326" y="-91010"/>
            <a:ext cx="12295472" cy="6832174"/>
          </a:xfrm>
          <a:custGeom>
            <a:avLst/>
            <a:gdLst/>
            <a:ahLst/>
            <a:cxnLst/>
            <a:rect l="l" t="t" r="r" b="b"/>
            <a:pathLst>
              <a:path w="9400540" h="7315200">
                <a:moveTo>
                  <a:pt x="9400032" y="0"/>
                </a:moveTo>
                <a:lnTo>
                  <a:pt x="0" y="0"/>
                </a:lnTo>
                <a:lnTo>
                  <a:pt x="0" y="7315200"/>
                </a:lnTo>
                <a:lnTo>
                  <a:pt x="9400032" y="7315200"/>
                </a:lnTo>
                <a:lnTo>
                  <a:pt x="9400032" y="0"/>
                </a:lnTo>
                <a:close/>
              </a:path>
            </a:pathLst>
          </a:custGeom>
          <a:solidFill>
            <a:srgbClr val="1E1F24"/>
          </a:solidFill>
        </p:spPr>
        <p:txBody>
          <a:bodyPr wrap="square" lIns="0" tIns="0" rIns="0" bIns="0" rtlCol="0"/>
          <a:lstStyle/>
          <a:p>
            <a:endParaRPr sz="1500"/>
          </a:p>
        </p:txBody>
      </p:sp>
      <p:pic>
        <p:nvPicPr>
          <p:cNvPr id="3" name="object 3"/>
          <p:cNvPicPr/>
          <p:nvPr/>
        </p:nvPicPr>
        <p:blipFill>
          <a:blip r:embed="rId3" cstate="print"/>
          <a:stretch>
            <a:fillRect/>
          </a:stretch>
        </p:blipFill>
        <p:spPr>
          <a:xfrm>
            <a:off x="-33325" y="6741165"/>
            <a:ext cx="12329844" cy="130596"/>
          </a:xfrm>
          <a:prstGeom prst="rect">
            <a:avLst/>
          </a:prstGeom>
        </p:spPr>
      </p:pic>
      <p:sp>
        <p:nvSpPr>
          <p:cNvPr id="4" name="object 4"/>
          <p:cNvSpPr txBox="1"/>
          <p:nvPr/>
        </p:nvSpPr>
        <p:spPr>
          <a:xfrm>
            <a:off x="371581" y="209622"/>
            <a:ext cx="961918" cy="468270"/>
          </a:xfrm>
          <a:prstGeom prst="rect">
            <a:avLst/>
          </a:prstGeom>
        </p:spPr>
        <p:txBody>
          <a:bodyPr vert="horz" wrap="square" lIns="0" tIns="19050" rIns="0" bIns="0" rtlCol="0">
            <a:spAutoFit/>
          </a:bodyPr>
          <a:lstStyle/>
          <a:p>
            <a:pPr marL="10583">
              <a:spcBef>
                <a:spcPts val="150"/>
              </a:spcBef>
            </a:pPr>
            <a:r>
              <a:rPr sz="917" spc="83" dirty="0">
                <a:solidFill>
                  <a:schemeClr val="bg1"/>
                </a:solidFill>
                <a:latin typeface="Myriad Pro"/>
                <a:cs typeface="Myriad Pro"/>
              </a:rPr>
              <a:t>B</a:t>
            </a:r>
            <a:r>
              <a:rPr sz="917" spc="-33" dirty="0">
                <a:solidFill>
                  <a:schemeClr val="bg1"/>
                </a:solidFill>
                <a:latin typeface="Myriad Pro"/>
                <a:cs typeface="Myriad Pro"/>
              </a:rPr>
              <a:t> </a:t>
            </a:r>
            <a:r>
              <a:rPr sz="917" dirty="0">
                <a:solidFill>
                  <a:schemeClr val="bg1"/>
                </a:solidFill>
                <a:latin typeface="Myriad Pro"/>
                <a:cs typeface="Myriad Pro"/>
              </a:rPr>
              <a:t>Y</a:t>
            </a:r>
            <a:r>
              <a:rPr sz="917" spc="83" dirty="0">
                <a:solidFill>
                  <a:schemeClr val="bg1"/>
                </a:solidFill>
                <a:latin typeface="Myriad Pro"/>
                <a:cs typeface="Myriad Pro"/>
              </a:rPr>
              <a:t> </a:t>
            </a:r>
            <a:endParaRPr sz="917" dirty="0">
              <a:solidFill>
                <a:schemeClr val="bg1"/>
              </a:solidFill>
              <a:latin typeface="Myriad Pro"/>
              <a:cs typeface="Myriad Pro"/>
            </a:endParaRPr>
          </a:p>
          <a:p>
            <a:pPr marL="10583">
              <a:spcBef>
                <a:spcPts val="67"/>
              </a:spcBef>
            </a:pPr>
            <a:r>
              <a:rPr sz="917" spc="95" dirty="0">
                <a:solidFill>
                  <a:schemeClr val="bg1"/>
                </a:solidFill>
                <a:latin typeface="Myriad Pro"/>
                <a:cs typeface="Myriad Pro"/>
              </a:rPr>
              <a:t>T</a:t>
            </a:r>
            <a:r>
              <a:rPr sz="917" spc="-25" dirty="0">
                <a:solidFill>
                  <a:schemeClr val="bg1"/>
                </a:solidFill>
                <a:latin typeface="Myriad Pro"/>
                <a:cs typeface="Myriad Pro"/>
              </a:rPr>
              <a:t> </a:t>
            </a:r>
            <a:r>
              <a:rPr sz="917" spc="95" dirty="0">
                <a:solidFill>
                  <a:schemeClr val="bg1"/>
                </a:solidFill>
                <a:latin typeface="Myriad Pro"/>
                <a:cs typeface="Myriad Pro"/>
              </a:rPr>
              <a:t>H</a:t>
            </a:r>
            <a:r>
              <a:rPr sz="917" spc="-25" dirty="0">
                <a:solidFill>
                  <a:schemeClr val="bg1"/>
                </a:solidFill>
                <a:latin typeface="Myriad Pro"/>
                <a:cs typeface="Myriad Pro"/>
              </a:rPr>
              <a:t> </a:t>
            </a:r>
            <a:r>
              <a:rPr sz="917" dirty="0">
                <a:solidFill>
                  <a:schemeClr val="bg1"/>
                </a:solidFill>
                <a:latin typeface="Myriad Pro"/>
                <a:cs typeface="Myriad Pro"/>
              </a:rPr>
              <a:t>E </a:t>
            </a:r>
            <a:r>
              <a:rPr sz="917" spc="-95" dirty="0">
                <a:solidFill>
                  <a:schemeClr val="bg1"/>
                </a:solidFill>
                <a:latin typeface="Myriad Pro"/>
                <a:cs typeface="Myriad Pro"/>
              </a:rPr>
              <a:t> </a:t>
            </a:r>
            <a:endParaRPr sz="917" dirty="0">
              <a:solidFill>
                <a:schemeClr val="bg1"/>
              </a:solidFill>
              <a:latin typeface="Myriad Pro"/>
              <a:cs typeface="Myriad Pro"/>
            </a:endParaRPr>
          </a:p>
          <a:p>
            <a:pPr marL="10583">
              <a:spcBef>
                <a:spcPts val="67"/>
              </a:spcBef>
            </a:pPr>
            <a:r>
              <a:rPr sz="917" spc="95" dirty="0">
                <a:solidFill>
                  <a:schemeClr val="bg1"/>
                </a:solidFill>
                <a:latin typeface="Myriad Pro"/>
                <a:cs typeface="Myriad Pro"/>
              </a:rPr>
              <a:t>N</a:t>
            </a:r>
            <a:r>
              <a:rPr sz="917" spc="-12" dirty="0">
                <a:solidFill>
                  <a:schemeClr val="bg1"/>
                </a:solidFill>
                <a:latin typeface="Myriad Pro"/>
                <a:cs typeface="Myriad Pro"/>
              </a:rPr>
              <a:t> </a:t>
            </a:r>
            <a:r>
              <a:rPr sz="917" spc="95" dirty="0">
                <a:solidFill>
                  <a:schemeClr val="bg1"/>
                </a:solidFill>
                <a:latin typeface="Myriad Pro"/>
                <a:cs typeface="Myriad Pro"/>
              </a:rPr>
              <a:t>U</a:t>
            </a:r>
            <a:r>
              <a:rPr sz="917" spc="-12" dirty="0">
                <a:solidFill>
                  <a:schemeClr val="bg1"/>
                </a:solidFill>
                <a:latin typeface="Myriad Pro"/>
                <a:cs typeface="Myriad Pro"/>
              </a:rPr>
              <a:t> </a:t>
            </a:r>
            <a:r>
              <a:rPr sz="917" spc="95" dirty="0">
                <a:solidFill>
                  <a:schemeClr val="bg1"/>
                </a:solidFill>
                <a:latin typeface="Myriad Pro"/>
                <a:cs typeface="Myriad Pro"/>
              </a:rPr>
              <a:t>M</a:t>
            </a:r>
            <a:r>
              <a:rPr sz="917" spc="-8" dirty="0">
                <a:solidFill>
                  <a:schemeClr val="bg1"/>
                </a:solidFill>
                <a:latin typeface="Myriad Pro"/>
                <a:cs typeface="Myriad Pro"/>
              </a:rPr>
              <a:t> </a:t>
            </a:r>
            <a:r>
              <a:rPr sz="917" spc="95" dirty="0">
                <a:solidFill>
                  <a:schemeClr val="bg1"/>
                </a:solidFill>
                <a:latin typeface="Myriad Pro"/>
                <a:cs typeface="Myriad Pro"/>
              </a:rPr>
              <a:t>B</a:t>
            </a:r>
            <a:r>
              <a:rPr sz="917" spc="-12" dirty="0">
                <a:solidFill>
                  <a:schemeClr val="bg1"/>
                </a:solidFill>
                <a:latin typeface="Myriad Pro"/>
                <a:cs typeface="Myriad Pro"/>
              </a:rPr>
              <a:t> </a:t>
            </a:r>
            <a:r>
              <a:rPr sz="917" spc="95" dirty="0">
                <a:solidFill>
                  <a:schemeClr val="bg1"/>
                </a:solidFill>
                <a:latin typeface="Myriad Pro"/>
                <a:cs typeface="Myriad Pro"/>
              </a:rPr>
              <a:t>E</a:t>
            </a:r>
            <a:r>
              <a:rPr sz="917" spc="-12" dirty="0">
                <a:solidFill>
                  <a:schemeClr val="bg1"/>
                </a:solidFill>
                <a:latin typeface="Myriad Pro"/>
                <a:cs typeface="Myriad Pro"/>
              </a:rPr>
              <a:t> </a:t>
            </a:r>
            <a:r>
              <a:rPr sz="917" spc="95" dirty="0">
                <a:solidFill>
                  <a:schemeClr val="bg1"/>
                </a:solidFill>
                <a:latin typeface="Myriad Pro"/>
                <a:cs typeface="Myriad Pro"/>
              </a:rPr>
              <a:t>R</a:t>
            </a:r>
            <a:r>
              <a:rPr sz="917" spc="-8" dirty="0">
                <a:solidFill>
                  <a:schemeClr val="bg1"/>
                </a:solidFill>
                <a:latin typeface="Myriad Pro"/>
                <a:cs typeface="Myriad Pro"/>
              </a:rPr>
              <a:t> </a:t>
            </a:r>
            <a:r>
              <a:rPr sz="917" dirty="0">
                <a:solidFill>
                  <a:schemeClr val="bg1"/>
                </a:solidFill>
                <a:latin typeface="Myriad Pro"/>
                <a:cs typeface="Myriad Pro"/>
              </a:rPr>
              <a:t>S </a:t>
            </a:r>
            <a:r>
              <a:rPr sz="917" spc="-95" dirty="0">
                <a:solidFill>
                  <a:schemeClr val="bg1"/>
                </a:solidFill>
                <a:latin typeface="Myriad Pro"/>
                <a:cs typeface="Myriad Pro"/>
              </a:rPr>
              <a:t> </a:t>
            </a:r>
            <a:endParaRPr sz="917" dirty="0">
              <a:solidFill>
                <a:schemeClr val="bg1"/>
              </a:solidFill>
              <a:latin typeface="Myriad Pro"/>
              <a:cs typeface="Myriad Pro"/>
            </a:endParaRPr>
          </a:p>
        </p:txBody>
      </p:sp>
      <p:sp>
        <p:nvSpPr>
          <p:cNvPr id="6" name="object 6"/>
          <p:cNvSpPr/>
          <p:nvPr/>
        </p:nvSpPr>
        <p:spPr>
          <a:xfrm flipH="1">
            <a:off x="224792" y="230540"/>
            <a:ext cx="38099" cy="466196"/>
          </a:xfrm>
          <a:custGeom>
            <a:avLst/>
            <a:gdLst/>
            <a:ahLst/>
            <a:cxnLst/>
            <a:rect l="l" t="t" r="r" b="b"/>
            <a:pathLst>
              <a:path h="2057400">
                <a:moveTo>
                  <a:pt x="0" y="0"/>
                </a:moveTo>
                <a:lnTo>
                  <a:pt x="0" y="2057400"/>
                </a:lnTo>
              </a:path>
            </a:pathLst>
          </a:custGeom>
          <a:ln w="25400">
            <a:solidFill>
              <a:srgbClr val="FA572D"/>
            </a:solidFill>
          </a:ln>
        </p:spPr>
        <p:txBody>
          <a:bodyPr wrap="square" lIns="0" tIns="0" rIns="0" bIns="0" rtlCol="0"/>
          <a:lstStyle/>
          <a:p>
            <a:endParaRPr sz="1500"/>
          </a:p>
        </p:txBody>
      </p:sp>
      <p:sp>
        <p:nvSpPr>
          <p:cNvPr id="36" name="object 36"/>
          <p:cNvSpPr/>
          <p:nvPr/>
        </p:nvSpPr>
        <p:spPr>
          <a:xfrm>
            <a:off x="9418763" y="1156054"/>
            <a:ext cx="0" cy="5039254"/>
          </a:xfrm>
          <a:custGeom>
            <a:avLst/>
            <a:gdLst/>
            <a:ahLst/>
            <a:cxnLst/>
            <a:rect l="l" t="t" r="r" b="b"/>
            <a:pathLst>
              <a:path h="6047105">
                <a:moveTo>
                  <a:pt x="0" y="0"/>
                </a:moveTo>
                <a:lnTo>
                  <a:pt x="0" y="6046978"/>
                </a:lnTo>
              </a:path>
            </a:pathLst>
          </a:custGeom>
          <a:ln w="6350">
            <a:solidFill>
              <a:srgbClr val="FFFFFF">
                <a:alpha val="43000"/>
              </a:srgbClr>
            </a:solidFill>
          </a:ln>
        </p:spPr>
        <p:txBody>
          <a:bodyPr wrap="square" lIns="0" tIns="0" rIns="0" bIns="0" rtlCol="0"/>
          <a:lstStyle/>
          <a:p>
            <a:endParaRPr sz="1500"/>
          </a:p>
        </p:txBody>
      </p:sp>
      <p:grpSp>
        <p:nvGrpSpPr>
          <p:cNvPr id="53" name="object 53"/>
          <p:cNvGrpSpPr/>
          <p:nvPr/>
        </p:nvGrpSpPr>
        <p:grpSpPr>
          <a:xfrm>
            <a:off x="11159485" y="640915"/>
            <a:ext cx="846138" cy="174096"/>
            <a:chOff x="13391382" y="597642"/>
            <a:chExt cx="1015365" cy="208915"/>
          </a:xfrm>
        </p:grpSpPr>
        <p:sp>
          <p:nvSpPr>
            <p:cNvPr id="54" name="object 54"/>
            <p:cNvSpPr/>
            <p:nvPr/>
          </p:nvSpPr>
          <p:spPr>
            <a:xfrm>
              <a:off x="13391382"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endParaRPr sz="1500"/>
            </a:p>
          </p:txBody>
        </p:sp>
        <p:pic>
          <p:nvPicPr>
            <p:cNvPr id="55" name="object 55"/>
            <p:cNvPicPr/>
            <p:nvPr/>
          </p:nvPicPr>
          <p:blipFill>
            <a:blip r:embed="rId4" cstate="print"/>
            <a:stretch>
              <a:fillRect/>
            </a:stretch>
          </p:blipFill>
          <p:spPr>
            <a:xfrm>
              <a:off x="13703821" y="599112"/>
              <a:ext cx="88658" cy="149250"/>
            </a:xfrm>
            <a:prstGeom prst="rect">
              <a:avLst/>
            </a:prstGeom>
          </p:spPr>
        </p:pic>
      </p:grpSp>
      <p:pic>
        <p:nvPicPr>
          <p:cNvPr id="113" name="Picture 112">
            <a:extLst>
              <a:ext uri="{FF2B5EF4-FFF2-40B4-BE49-F238E27FC236}">
                <a16:creationId xmlns:a16="http://schemas.microsoft.com/office/drawing/2014/main" id="{561CC41B-F048-5548-A7A3-A75C4E6AA8C2}"/>
              </a:ext>
            </a:extLst>
          </p:cNvPr>
          <p:cNvPicPr>
            <a:picLocks noChangeAspect="1"/>
          </p:cNvPicPr>
          <p:nvPr/>
        </p:nvPicPr>
        <p:blipFill>
          <a:blip r:embed="rId5"/>
          <a:stretch>
            <a:fillRect/>
          </a:stretch>
        </p:blipFill>
        <p:spPr>
          <a:xfrm>
            <a:off x="9667311" y="1695088"/>
            <a:ext cx="1851313" cy="1733912"/>
          </a:xfrm>
          <a:prstGeom prst="rect">
            <a:avLst/>
          </a:prstGeom>
        </p:spPr>
      </p:pic>
      <p:pic>
        <p:nvPicPr>
          <p:cNvPr id="115" name="Picture 114">
            <a:extLst>
              <a:ext uri="{FF2B5EF4-FFF2-40B4-BE49-F238E27FC236}">
                <a16:creationId xmlns:a16="http://schemas.microsoft.com/office/drawing/2014/main" id="{F89D167A-7298-594C-BCC8-9F77CE7E04FA}"/>
              </a:ext>
            </a:extLst>
          </p:cNvPr>
          <p:cNvPicPr>
            <a:picLocks noChangeAspect="1"/>
          </p:cNvPicPr>
          <p:nvPr/>
        </p:nvPicPr>
        <p:blipFill>
          <a:blip r:embed="rId6"/>
          <a:stretch>
            <a:fillRect/>
          </a:stretch>
        </p:blipFill>
        <p:spPr>
          <a:xfrm>
            <a:off x="6755144" y="1936168"/>
            <a:ext cx="2409780" cy="1217573"/>
          </a:xfrm>
          <a:prstGeom prst="rect">
            <a:avLst/>
          </a:prstGeom>
        </p:spPr>
      </p:pic>
      <p:pic>
        <p:nvPicPr>
          <p:cNvPr id="116" name="Picture 115">
            <a:extLst>
              <a:ext uri="{FF2B5EF4-FFF2-40B4-BE49-F238E27FC236}">
                <a16:creationId xmlns:a16="http://schemas.microsoft.com/office/drawing/2014/main" id="{478F1859-E8F1-D645-957F-1CD8131D1AD9}"/>
              </a:ext>
            </a:extLst>
          </p:cNvPr>
          <p:cNvPicPr>
            <a:picLocks noChangeAspect="1"/>
          </p:cNvPicPr>
          <p:nvPr/>
        </p:nvPicPr>
        <p:blipFill>
          <a:blip r:embed="rId7"/>
          <a:stretch>
            <a:fillRect/>
          </a:stretch>
        </p:blipFill>
        <p:spPr>
          <a:xfrm>
            <a:off x="6755145" y="4145490"/>
            <a:ext cx="2356039" cy="1278471"/>
          </a:xfrm>
          <a:prstGeom prst="rect">
            <a:avLst/>
          </a:prstGeom>
        </p:spPr>
      </p:pic>
      <p:pic>
        <p:nvPicPr>
          <p:cNvPr id="117" name="Picture 116">
            <a:extLst>
              <a:ext uri="{FF2B5EF4-FFF2-40B4-BE49-F238E27FC236}">
                <a16:creationId xmlns:a16="http://schemas.microsoft.com/office/drawing/2014/main" id="{35618D3F-E625-0545-9D81-673E0B5F6960}"/>
              </a:ext>
            </a:extLst>
          </p:cNvPr>
          <p:cNvPicPr>
            <a:picLocks noChangeAspect="1"/>
          </p:cNvPicPr>
          <p:nvPr/>
        </p:nvPicPr>
        <p:blipFill>
          <a:blip r:embed="rId8"/>
          <a:stretch>
            <a:fillRect/>
          </a:stretch>
        </p:blipFill>
        <p:spPr>
          <a:xfrm>
            <a:off x="4394549" y="1595050"/>
            <a:ext cx="1841383" cy="834377"/>
          </a:xfrm>
          <a:prstGeom prst="rect">
            <a:avLst/>
          </a:prstGeom>
        </p:spPr>
      </p:pic>
      <p:pic>
        <p:nvPicPr>
          <p:cNvPr id="118" name="Picture 117">
            <a:extLst>
              <a:ext uri="{FF2B5EF4-FFF2-40B4-BE49-F238E27FC236}">
                <a16:creationId xmlns:a16="http://schemas.microsoft.com/office/drawing/2014/main" id="{C344F8CA-F9EB-E649-B727-311DCAAD349F}"/>
              </a:ext>
            </a:extLst>
          </p:cNvPr>
          <p:cNvPicPr>
            <a:picLocks noChangeAspect="1"/>
          </p:cNvPicPr>
          <p:nvPr/>
        </p:nvPicPr>
        <p:blipFill>
          <a:blip r:embed="rId9"/>
          <a:stretch>
            <a:fillRect/>
          </a:stretch>
        </p:blipFill>
        <p:spPr>
          <a:xfrm>
            <a:off x="4567098" y="2967055"/>
            <a:ext cx="1628948" cy="841753"/>
          </a:xfrm>
          <a:prstGeom prst="rect">
            <a:avLst/>
          </a:prstGeom>
        </p:spPr>
      </p:pic>
      <p:pic>
        <p:nvPicPr>
          <p:cNvPr id="119" name="Picture 118">
            <a:extLst>
              <a:ext uri="{FF2B5EF4-FFF2-40B4-BE49-F238E27FC236}">
                <a16:creationId xmlns:a16="http://schemas.microsoft.com/office/drawing/2014/main" id="{5AFAD16D-1D6A-AE4C-ADAE-C6901EE4C214}"/>
              </a:ext>
            </a:extLst>
          </p:cNvPr>
          <p:cNvPicPr>
            <a:picLocks noChangeAspect="1"/>
          </p:cNvPicPr>
          <p:nvPr/>
        </p:nvPicPr>
        <p:blipFill>
          <a:blip r:embed="rId10"/>
          <a:stretch>
            <a:fillRect/>
          </a:stretch>
        </p:blipFill>
        <p:spPr>
          <a:xfrm>
            <a:off x="4535824" y="4418325"/>
            <a:ext cx="1595778" cy="1141068"/>
          </a:xfrm>
          <a:prstGeom prst="rect">
            <a:avLst/>
          </a:prstGeom>
        </p:spPr>
      </p:pic>
      <p:pic>
        <p:nvPicPr>
          <p:cNvPr id="142" name="Picture 141">
            <a:extLst>
              <a:ext uri="{FF2B5EF4-FFF2-40B4-BE49-F238E27FC236}">
                <a16:creationId xmlns:a16="http://schemas.microsoft.com/office/drawing/2014/main" id="{9BA68F96-50DD-B44B-89D8-649F6DF1A1B1}"/>
              </a:ext>
            </a:extLst>
          </p:cNvPr>
          <p:cNvPicPr>
            <a:picLocks noChangeAspect="1"/>
          </p:cNvPicPr>
          <p:nvPr/>
        </p:nvPicPr>
        <p:blipFill>
          <a:blip r:embed="rId11"/>
          <a:stretch>
            <a:fillRect/>
          </a:stretch>
        </p:blipFill>
        <p:spPr>
          <a:xfrm>
            <a:off x="1823370" y="4663466"/>
            <a:ext cx="1441280" cy="789854"/>
          </a:xfrm>
          <a:prstGeom prst="rect">
            <a:avLst/>
          </a:prstGeom>
        </p:spPr>
      </p:pic>
      <p:pic>
        <p:nvPicPr>
          <p:cNvPr id="149" name="Picture 148">
            <a:extLst>
              <a:ext uri="{FF2B5EF4-FFF2-40B4-BE49-F238E27FC236}">
                <a16:creationId xmlns:a16="http://schemas.microsoft.com/office/drawing/2014/main" id="{E5AC62A5-D419-0147-A5B0-525DDECD1FD7}"/>
              </a:ext>
            </a:extLst>
          </p:cNvPr>
          <p:cNvPicPr>
            <a:picLocks noChangeAspect="1"/>
          </p:cNvPicPr>
          <p:nvPr/>
        </p:nvPicPr>
        <p:blipFill>
          <a:blip r:embed="rId12"/>
          <a:stretch>
            <a:fillRect/>
          </a:stretch>
        </p:blipFill>
        <p:spPr>
          <a:xfrm>
            <a:off x="1783349" y="2960691"/>
            <a:ext cx="1664461" cy="1112233"/>
          </a:xfrm>
          <a:prstGeom prst="rect">
            <a:avLst/>
          </a:prstGeom>
        </p:spPr>
      </p:pic>
      <p:pic>
        <p:nvPicPr>
          <p:cNvPr id="158" name="Picture 157">
            <a:extLst>
              <a:ext uri="{FF2B5EF4-FFF2-40B4-BE49-F238E27FC236}">
                <a16:creationId xmlns:a16="http://schemas.microsoft.com/office/drawing/2014/main" id="{B7F9E19D-6543-334B-B392-417238C17264}"/>
              </a:ext>
            </a:extLst>
          </p:cNvPr>
          <p:cNvPicPr>
            <a:picLocks noChangeAspect="1"/>
          </p:cNvPicPr>
          <p:nvPr/>
        </p:nvPicPr>
        <p:blipFill>
          <a:blip r:embed="rId13"/>
          <a:stretch>
            <a:fillRect/>
          </a:stretch>
        </p:blipFill>
        <p:spPr>
          <a:xfrm>
            <a:off x="1669337" y="1555631"/>
            <a:ext cx="1969422" cy="802633"/>
          </a:xfrm>
          <a:prstGeom prst="rect">
            <a:avLst/>
          </a:prstGeom>
        </p:spPr>
      </p:pic>
      <p:pic>
        <p:nvPicPr>
          <p:cNvPr id="159" name="Picture 158">
            <a:extLst>
              <a:ext uri="{FF2B5EF4-FFF2-40B4-BE49-F238E27FC236}">
                <a16:creationId xmlns:a16="http://schemas.microsoft.com/office/drawing/2014/main" id="{67EA867B-CF2C-5E4E-BD6B-6F356301E874}"/>
              </a:ext>
            </a:extLst>
          </p:cNvPr>
          <p:cNvPicPr>
            <a:picLocks noChangeAspect="1"/>
          </p:cNvPicPr>
          <p:nvPr/>
        </p:nvPicPr>
        <p:blipFill>
          <a:blip r:embed="rId14"/>
          <a:stretch>
            <a:fillRect/>
          </a:stretch>
        </p:blipFill>
        <p:spPr>
          <a:xfrm>
            <a:off x="9681193" y="3674586"/>
            <a:ext cx="1809598" cy="1733912"/>
          </a:xfrm>
          <a:prstGeom prst="rect">
            <a:avLst/>
          </a:prstGeom>
        </p:spPr>
      </p:pic>
      <p:sp>
        <p:nvSpPr>
          <p:cNvPr id="160" name="object 36">
            <a:extLst>
              <a:ext uri="{FF2B5EF4-FFF2-40B4-BE49-F238E27FC236}">
                <a16:creationId xmlns:a16="http://schemas.microsoft.com/office/drawing/2014/main" id="{9028C06C-F092-C447-8689-182C6E7AF288}"/>
              </a:ext>
            </a:extLst>
          </p:cNvPr>
          <p:cNvSpPr/>
          <p:nvPr/>
        </p:nvSpPr>
        <p:spPr>
          <a:xfrm>
            <a:off x="6583489" y="1127111"/>
            <a:ext cx="0" cy="5039254"/>
          </a:xfrm>
          <a:custGeom>
            <a:avLst/>
            <a:gdLst/>
            <a:ahLst/>
            <a:cxnLst/>
            <a:rect l="l" t="t" r="r" b="b"/>
            <a:pathLst>
              <a:path h="6047105">
                <a:moveTo>
                  <a:pt x="0" y="0"/>
                </a:moveTo>
                <a:lnTo>
                  <a:pt x="0" y="6046978"/>
                </a:lnTo>
              </a:path>
            </a:pathLst>
          </a:custGeom>
          <a:ln w="6350">
            <a:solidFill>
              <a:srgbClr val="FFFFFF">
                <a:alpha val="43000"/>
              </a:srgbClr>
            </a:solidFill>
          </a:ln>
        </p:spPr>
        <p:txBody>
          <a:bodyPr wrap="square" lIns="0" tIns="0" rIns="0" bIns="0" rtlCol="0"/>
          <a:lstStyle/>
          <a:p>
            <a:endParaRPr sz="1500"/>
          </a:p>
        </p:txBody>
      </p:sp>
      <p:sp>
        <p:nvSpPr>
          <p:cNvPr id="126" name="object 4">
            <a:extLst>
              <a:ext uri="{FF2B5EF4-FFF2-40B4-BE49-F238E27FC236}">
                <a16:creationId xmlns:a16="http://schemas.microsoft.com/office/drawing/2014/main" id="{E265359D-85FF-EA49-A4AC-82A0F39CCB44}"/>
              </a:ext>
            </a:extLst>
          </p:cNvPr>
          <p:cNvSpPr/>
          <p:nvPr/>
        </p:nvSpPr>
        <p:spPr>
          <a:xfrm>
            <a:off x="1" y="-20646"/>
            <a:ext cx="7318904" cy="6736292"/>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F4D00">
              <a:alpha val="10041"/>
            </a:srgbClr>
          </a:solidFill>
        </p:spPr>
        <p:txBody>
          <a:bodyPr wrap="square" lIns="0" tIns="0" rIns="0" bIns="0" rtlCol="0"/>
          <a:lstStyle/>
          <a:p>
            <a:endParaRPr sz="1500" dirty="0"/>
          </a:p>
        </p:txBody>
      </p:sp>
      <p:sp>
        <p:nvSpPr>
          <p:cNvPr id="161" name="object 36">
            <a:extLst>
              <a:ext uri="{FF2B5EF4-FFF2-40B4-BE49-F238E27FC236}">
                <a16:creationId xmlns:a16="http://schemas.microsoft.com/office/drawing/2014/main" id="{BD70E1CF-6CC8-B942-8412-724694B2748B}"/>
              </a:ext>
            </a:extLst>
          </p:cNvPr>
          <p:cNvSpPr/>
          <p:nvPr/>
        </p:nvSpPr>
        <p:spPr>
          <a:xfrm>
            <a:off x="4029382" y="1141093"/>
            <a:ext cx="0" cy="5039254"/>
          </a:xfrm>
          <a:custGeom>
            <a:avLst/>
            <a:gdLst/>
            <a:ahLst/>
            <a:cxnLst/>
            <a:rect l="l" t="t" r="r" b="b"/>
            <a:pathLst>
              <a:path h="6047105">
                <a:moveTo>
                  <a:pt x="0" y="0"/>
                </a:moveTo>
                <a:lnTo>
                  <a:pt x="0" y="6046978"/>
                </a:lnTo>
              </a:path>
            </a:pathLst>
          </a:custGeom>
          <a:ln w="6350">
            <a:solidFill>
              <a:srgbClr val="FFFFFF">
                <a:alpha val="43000"/>
              </a:srgbClr>
            </a:solidFill>
          </a:ln>
        </p:spPr>
        <p:txBody>
          <a:bodyPr wrap="square" lIns="0" tIns="0" rIns="0" bIns="0" rtlCol="0"/>
          <a:lstStyle/>
          <a:p>
            <a:endParaRPr sz="1500"/>
          </a:p>
        </p:txBody>
      </p:sp>
      <p:sp>
        <p:nvSpPr>
          <p:cNvPr id="125" name="object 5">
            <a:extLst>
              <a:ext uri="{FF2B5EF4-FFF2-40B4-BE49-F238E27FC236}">
                <a16:creationId xmlns:a16="http://schemas.microsoft.com/office/drawing/2014/main" id="{8E5F65E2-E0DD-AF43-9E6D-595CA6FCA29A}"/>
              </a:ext>
            </a:extLst>
          </p:cNvPr>
          <p:cNvSpPr txBox="1"/>
          <p:nvPr/>
        </p:nvSpPr>
        <p:spPr>
          <a:xfrm>
            <a:off x="1333499" y="290471"/>
            <a:ext cx="8637426" cy="403957"/>
          </a:xfrm>
          <a:prstGeom prst="rect">
            <a:avLst/>
          </a:prstGeom>
        </p:spPr>
        <p:txBody>
          <a:bodyPr vert="horz" wrap="square" lIns="0" tIns="31750" rIns="0" bIns="0" rtlCol="0">
            <a:spAutoFit/>
          </a:bodyPr>
          <a:lstStyle/>
          <a:p>
            <a:pPr marL="10583" marR="4233">
              <a:lnSpc>
                <a:spcPts val="2917"/>
              </a:lnSpc>
              <a:spcBef>
                <a:spcPts val="250"/>
              </a:spcBef>
            </a:pPr>
            <a:r>
              <a:rPr lang="en-US" sz="2917" spc="-62" dirty="0">
                <a:solidFill>
                  <a:schemeClr val="bg1"/>
                </a:solidFill>
                <a:latin typeface="Arial"/>
                <a:cs typeface="Arial"/>
              </a:rPr>
              <a:t>Achieving </a:t>
            </a:r>
            <a:r>
              <a:rPr sz="2917" spc="4" dirty="0">
                <a:solidFill>
                  <a:schemeClr val="bg1"/>
                </a:solidFill>
                <a:latin typeface="Arial"/>
                <a:cs typeface="Arial"/>
              </a:rPr>
              <a:t>growth </a:t>
            </a:r>
            <a:r>
              <a:rPr sz="2917" spc="-679" dirty="0">
                <a:solidFill>
                  <a:schemeClr val="bg1"/>
                </a:solidFill>
                <a:latin typeface="Arial"/>
                <a:cs typeface="Arial"/>
              </a:rPr>
              <a:t> </a:t>
            </a:r>
            <a:r>
              <a:rPr sz="2917" spc="-46" dirty="0">
                <a:solidFill>
                  <a:schemeClr val="bg1"/>
                </a:solidFill>
                <a:latin typeface="Arial"/>
                <a:cs typeface="Arial"/>
              </a:rPr>
              <a:t>across</a:t>
            </a:r>
            <a:r>
              <a:rPr sz="2917" spc="-58" dirty="0">
                <a:solidFill>
                  <a:schemeClr val="bg1"/>
                </a:solidFill>
                <a:latin typeface="Arial"/>
                <a:cs typeface="Arial"/>
              </a:rPr>
              <a:t> </a:t>
            </a:r>
            <a:r>
              <a:rPr sz="2917" spc="37" dirty="0">
                <a:solidFill>
                  <a:schemeClr val="bg1"/>
                </a:solidFill>
                <a:latin typeface="Arial"/>
                <a:cs typeface="Arial"/>
              </a:rPr>
              <a:t>all</a:t>
            </a:r>
            <a:r>
              <a:rPr sz="2917" spc="-58" dirty="0">
                <a:solidFill>
                  <a:schemeClr val="bg1"/>
                </a:solidFill>
                <a:latin typeface="Arial"/>
                <a:cs typeface="Arial"/>
              </a:rPr>
              <a:t> </a:t>
            </a:r>
            <a:r>
              <a:rPr sz="2917" spc="-54" dirty="0">
                <a:solidFill>
                  <a:schemeClr val="bg1"/>
                </a:solidFill>
                <a:latin typeface="Arial"/>
                <a:cs typeface="Arial"/>
              </a:rPr>
              <a:t>business</a:t>
            </a:r>
            <a:r>
              <a:rPr sz="2917" spc="-58" dirty="0">
                <a:solidFill>
                  <a:schemeClr val="bg1"/>
                </a:solidFill>
                <a:latin typeface="Arial"/>
                <a:cs typeface="Arial"/>
              </a:rPr>
              <a:t> </a:t>
            </a:r>
            <a:r>
              <a:rPr sz="2917" spc="8" dirty="0">
                <a:solidFill>
                  <a:schemeClr val="bg1"/>
                </a:solidFill>
                <a:latin typeface="Arial"/>
                <a:cs typeface="Arial"/>
              </a:rPr>
              <a:t>units.</a:t>
            </a:r>
            <a:endParaRPr sz="2917" dirty="0">
              <a:solidFill>
                <a:schemeClr val="bg1"/>
              </a:solidFill>
              <a:latin typeface="Arial"/>
              <a:cs typeface="Arial"/>
            </a:endParaRPr>
          </a:p>
        </p:txBody>
      </p:sp>
      <p:sp>
        <p:nvSpPr>
          <p:cNvPr id="127" name="object 2">
            <a:extLst>
              <a:ext uri="{FF2B5EF4-FFF2-40B4-BE49-F238E27FC236}">
                <a16:creationId xmlns:a16="http://schemas.microsoft.com/office/drawing/2014/main" id="{85738354-FBDF-D74C-B58D-A2DDFA708C8D}"/>
              </a:ext>
            </a:extLst>
          </p:cNvPr>
          <p:cNvSpPr/>
          <p:nvPr/>
        </p:nvSpPr>
        <p:spPr>
          <a:xfrm>
            <a:off x="3516538" y="0"/>
            <a:ext cx="3871383" cy="2833158"/>
          </a:xfrm>
          <a:custGeom>
            <a:avLst/>
            <a:gdLst/>
            <a:ahLst/>
            <a:cxnLst/>
            <a:rect l="l" t="t" r="r" b="b"/>
            <a:pathLst>
              <a:path w="4645659" h="3399790">
                <a:moveTo>
                  <a:pt x="4645553" y="0"/>
                </a:moveTo>
                <a:lnTo>
                  <a:pt x="2194313" y="0"/>
                </a:lnTo>
                <a:lnTo>
                  <a:pt x="0" y="2147795"/>
                </a:lnTo>
                <a:lnTo>
                  <a:pt x="0" y="2157396"/>
                </a:lnTo>
                <a:lnTo>
                  <a:pt x="1269669" y="3399062"/>
                </a:lnTo>
                <a:lnTo>
                  <a:pt x="1278648" y="3399405"/>
                </a:lnTo>
                <a:lnTo>
                  <a:pt x="4443056" y="302599"/>
                </a:lnTo>
                <a:lnTo>
                  <a:pt x="4479588" y="264599"/>
                </a:lnTo>
                <a:lnTo>
                  <a:pt x="4513415" y="225109"/>
                </a:lnTo>
                <a:lnTo>
                  <a:pt x="4544535" y="184246"/>
                </a:lnTo>
                <a:lnTo>
                  <a:pt x="4572949" y="142127"/>
                </a:lnTo>
                <a:lnTo>
                  <a:pt x="4598657" y="98868"/>
                </a:lnTo>
                <a:lnTo>
                  <a:pt x="4621660" y="54587"/>
                </a:lnTo>
                <a:lnTo>
                  <a:pt x="4641956" y="9400"/>
                </a:lnTo>
                <a:lnTo>
                  <a:pt x="4645553" y="0"/>
                </a:lnTo>
                <a:close/>
              </a:path>
            </a:pathLst>
          </a:custGeom>
          <a:solidFill>
            <a:srgbClr val="FF4D00">
              <a:alpha val="10041"/>
            </a:srgbClr>
          </a:solidFill>
        </p:spPr>
        <p:txBody>
          <a:bodyPr wrap="square" lIns="0" tIns="0" rIns="0" bIns="0" rtlCol="0"/>
          <a:lstStyle/>
          <a:p>
            <a:endParaRPr sz="1500"/>
          </a:p>
        </p:txBody>
      </p:sp>
    </p:spTree>
    <p:extLst>
      <p:ext uri="{BB962C8B-B14F-4D97-AF65-F5344CB8AC3E}">
        <p14:creationId xmlns:p14="http://schemas.microsoft.com/office/powerpoint/2010/main" val="1069548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15DE5-197C-8883-0D54-A59F85716D2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D9BA5ECE-8258-7E5D-895E-D181C136A4BD}"/>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31AA384-8888-B38D-E5FD-D67FE9E6DDD1}"/>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56B79BE5-152E-5640-1B17-0D1AC9EAC3D6}"/>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32A96F73-C94B-96C0-15D0-8417C0740D96}"/>
              </a:ext>
            </a:extLst>
          </p:cNvPr>
          <p:cNvSpPr/>
          <p:nvPr/>
        </p:nvSpPr>
        <p:spPr>
          <a:xfrm>
            <a:off x="523181" y="241340"/>
            <a:ext cx="9722453" cy="52322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 – Visual </a:t>
            </a:r>
            <a:r>
              <a:rPr lang="en-US" sz="2800" b="1" dirty="0">
                <a:solidFill>
                  <a:prstClr val="black"/>
                </a:solidFill>
                <a:latin typeface="Calibri" panose="020F0502020204030204"/>
              </a:rPr>
              <a:t>Impact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5">
            <a:extLst>
              <a:ext uri="{FF2B5EF4-FFF2-40B4-BE49-F238E27FC236}">
                <a16:creationId xmlns:a16="http://schemas.microsoft.com/office/drawing/2014/main" id="{D86E474C-2D17-BE67-E935-8D1199FA70FA}"/>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9233AB72-E828-F61D-EE02-BDAAF41C9527}"/>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58F1C54-D9D3-CEB1-0966-B3FFE4B7A6A0}"/>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AE522C54-08C1-B52D-D4F8-B532FA0D4C1B}"/>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4C9F170B-EBC4-2D3D-7B7F-25AF290BAFC5}"/>
                </a:ext>
              </a:extLst>
            </p:cNvPr>
            <p:cNvPicPr/>
            <p:nvPr/>
          </p:nvPicPr>
          <p:blipFill>
            <a:blip r:embed="rId4" cstate="print"/>
            <a:stretch>
              <a:fillRect/>
            </a:stretch>
          </p:blipFill>
          <p:spPr>
            <a:xfrm>
              <a:off x="13703822" y="599112"/>
              <a:ext cx="88658" cy="149250"/>
            </a:xfrm>
            <a:prstGeom prst="rect">
              <a:avLst/>
            </a:prstGeom>
          </p:spPr>
        </p:pic>
      </p:grpSp>
      <p:sp>
        <p:nvSpPr>
          <p:cNvPr id="9" name="object 2">
            <a:extLst>
              <a:ext uri="{FF2B5EF4-FFF2-40B4-BE49-F238E27FC236}">
                <a16:creationId xmlns:a16="http://schemas.microsoft.com/office/drawing/2014/main" id="{AF48FE8D-B39E-DFEF-31DA-91C73498D9BF}"/>
              </a:ext>
            </a:extLst>
          </p:cNvPr>
          <p:cNvSpPr txBox="1"/>
          <p:nvPr/>
        </p:nvSpPr>
        <p:spPr>
          <a:xfrm>
            <a:off x="1489706" y="1041475"/>
            <a:ext cx="9385848" cy="4434120"/>
          </a:xfrm>
          <a:prstGeom prst="rect">
            <a:avLst/>
          </a:prstGeom>
        </p:spPr>
        <p:txBody>
          <a:bodyPr vert="horz" wrap="square" lIns="0" tIns="2117" rIns="0" bIns="0" rtlCol="0" anchor="t">
            <a:spAutoFit/>
          </a:bodyPr>
          <a:lstStyle/>
          <a:p>
            <a:pPr>
              <a:tabLst>
                <a:tab pos="457200" algn="l"/>
              </a:tabLst>
            </a:pPr>
            <a:r>
              <a:rPr lang="en-US" b="1" dirty="0">
                <a:ea typeface="+mn-lt"/>
                <a:cs typeface="+mn-lt"/>
              </a:rPr>
              <a:t>Guidance from "Assessing and </a:t>
            </a:r>
            <a:r>
              <a:rPr lang="en-US" b="1" err="1">
                <a:ea typeface="+mn-lt"/>
                <a:cs typeface="+mn-lt"/>
              </a:rPr>
              <a:t>MItigating</a:t>
            </a:r>
            <a:r>
              <a:rPr lang="en-US" b="1" dirty="0">
                <a:ea typeface="+mn-lt"/>
                <a:cs typeface="+mn-lt"/>
              </a:rPr>
              <a:t> Visual and Aesthetic </a:t>
            </a:r>
            <a:r>
              <a:rPr lang="en-US" b="1" err="1">
                <a:ea typeface="+mn-lt"/>
                <a:cs typeface="+mn-lt"/>
              </a:rPr>
              <a:t>Imnpacts</a:t>
            </a:r>
            <a:r>
              <a:rPr lang="en-US" b="1" dirty="0">
                <a:ea typeface="+mn-lt"/>
                <a:cs typeface="+mn-lt"/>
              </a:rPr>
              <a:t>" – NYS Dept. Of Env. </a:t>
            </a:r>
            <a:r>
              <a:rPr lang="en-US" b="1" err="1">
                <a:ea typeface="+mn-lt"/>
                <a:cs typeface="+mn-lt"/>
              </a:rPr>
              <a:t>Conserv</a:t>
            </a:r>
            <a:r>
              <a:rPr lang="en-US" b="1" dirty="0">
                <a:ea typeface="+mn-lt"/>
                <a:cs typeface="+mn-lt"/>
              </a:rPr>
              <a:t>. 2019</a:t>
            </a:r>
          </a:p>
          <a:p>
            <a:pPr>
              <a:tabLst>
                <a:tab pos="457200" algn="l"/>
              </a:tabLst>
            </a:pPr>
            <a:endParaRPr lang="en-US" dirty="0">
              <a:ea typeface="+mn-lt"/>
              <a:cs typeface="+mn-lt"/>
            </a:endParaRPr>
          </a:p>
          <a:p>
            <a:pPr>
              <a:tabLst>
                <a:tab pos="457200" algn="l"/>
              </a:tabLst>
            </a:pPr>
            <a:r>
              <a:rPr lang="en-US" dirty="0">
                <a:ea typeface="+mn-lt"/>
                <a:cs typeface="+mn-lt"/>
              </a:rPr>
              <a:t>Evaluators should assess “the potential significance of the impact using magnitude and importance, the qualities of the resource, and the juxtaposition (use viewshed or line-of-sign profiles, or both) of the project to the inventoried resource as the guide for determination.”  Aesthetic impact must be evaluated in terms of designated resources, whether town, state or federally so. “While private individuals or landowners are members of the public, aesthetic impacts to a non-publicly accessible scenic or aesthetic resource do not rise to the level of significance [for purposes of SEQR].” Magnitude assesses factors such as severity, size, or extent of an action. Importance relates to how many people are going to be impacted or affected by the project, its geographic scope, and other social and environmental consequences the project proceeds or doesn’t proceed. Evaluators must consider the setting of a proposed building or structure and its impact on a designated resource – not just size alone. Context is a key element of significance especially when evaluating visual impact. The fact a project is large, by itself,” is not determinative. </a:t>
            </a:r>
            <a:endParaRPr lang="en-US">
              <a:cs typeface="Calibri"/>
            </a:endParaRPr>
          </a:p>
          <a:p>
            <a:pPr>
              <a:buSzPts val="1000"/>
              <a:tabLst>
                <a:tab pos="457200" algn="l"/>
              </a:tabLst>
            </a:pPr>
            <a:endParaRPr lang="en-US" sz="1800" dirty="0">
              <a:solidFill>
                <a:srgbClr val="0000FF"/>
              </a:solidFill>
              <a:effectLst/>
              <a:latin typeface="+mj-lt"/>
              <a:ea typeface="Calibri" panose="020F0502020204030204" pitchFamily="34" charset="0"/>
              <a:cs typeface="Calibri Light" panose="020F0302020204030204"/>
            </a:endParaRPr>
          </a:p>
        </p:txBody>
      </p:sp>
    </p:spTree>
    <p:extLst>
      <p:ext uri="{BB962C8B-B14F-4D97-AF65-F5344CB8AC3E}">
        <p14:creationId xmlns:p14="http://schemas.microsoft.com/office/powerpoint/2010/main" val="14534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97224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 – Visual Cross Sections</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pic>
        <p:nvPicPr>
          <p:cNvPr id="9" name="Picture 8">
            <a:extLst>
              <a:ext uri="{FF2B5EF4-FFF2-40B4-BE49-F238E27FC236}">
                <a16:creationId xmlns:a16="http://schemas.microsoft.com/office/drawing/2014/main" id="{E5E2C2FD-A63F-9D05-4122-100BD8C94062}"/>
              </a:ext>
            </a:extLst>
          </p:cNvPr>
          <p:cNvPicPr>
            <a:picLocks noChangeAspect="1"/>
          </p:cNvPicPr>
          <p:nvPr/>
        </p:nvPicPr>
        <p:blipFill rotWithShape="1">
          <a:blip r:embed="rId5"/>
          <a:srcRect b="10994"/>
          <a:stretch/>
        </p:blipFill>
        <p:spPr>
          <a:xfrm>
            <a:off x="661487" y="773655"/>
            <a:ext cx="10141496" cy="5671116"/>
          </a:xfrm>
          <a:prstGeom prst="rect">
            <a:avLst/>
          </a:prstGeom>
        </p:spPr>
      </p:pic>
      <p:pic>
        <p:nvPicPr>
          <p:cNvPr id="10" name="Picture 9">
            <a:extLst>
              <a:ext uri="{FF2B5EF4-FFF2-40B4-BE49-F238E27FC236}">
                <a16:creationId xmlns:a16="http://schemas.microsoft.com/office/drawing/2014/main" id="{84D85CD5-534F-A3C8-65E9-042A7C883722}"/>
              </a:ext>
            </a:extLst>
          </p:cNvPr>
          <p:cNvPicPr>
            <a:picLocks noChangeAspect="1"/>
          </p:cNvPicPr>
          <p:nvPr/>
        </p:nvPicPr>
        <p:blipFill>
          <a:blip r:embed="rId6"/>
          <a:stretch>
            <a:fillRect/>
          </a:stretch>
        </p:blipFill>
        <p:spPr>
          <a:xfrm>
            <a:off x="10213751" y="5881037"/>
            <a:ext cx="1905846" cy="721131"/>
          </a:xfrm>
          <a:prstGeom prst="rect">
            <a:avLst/>
          </a:prstGeom>
        </p:spPr>
      </p:pic>
    </p:spTree>
    <p:extLst>
      <p:ext uri="{BB962C8B-B14F-4D97-AF65-F5344CB8AC3E}">
        <p14:creationId xmlns:p14="http://schemas.microsoft.com/office/powerpoint/2010/main" val="2156554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304487"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Trees</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1334757" y="919053"/>
            <a:ext cx="3179185" cy="3049126"/>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Plans for expanding the visual buffer on 3 sides of project to include a minimum of double row of 7ft evergreen trees along with other species and a minimum depth of six feet. </a:t>
            </a:r>
            <a:r>
              <a:rPr lang="en-US" sz="1800" dirty="0">
                <a:solidFill>
                  <a:srgbClr val="0000FF"/>
                </a:solidFill>
                <a:effectLst/>
                <a:latin typeface="+mj-lt"/>
                <a:ea typeface="Calibri" panose="020F0502020204030204" pitchFamily="34" charset="0"/>
              </a:rPr>
              <a:t>The revised plans incorporate the requested landscaping buffer (highlighted in green for reference).</a:t>
            </a:r>
            <a:endParaRPr lang="en-US" sz="1800" dirty="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F15B0560-FDD5-1770-EE3B-B86B7DFA4725}"/>
              </a:ext>
            </a:extLst>
          </p:cNvPr>
          <p:cNvPicPr>
            <a:picLocks noChangeAspect="1"/>
          </p:cNvPicPr>
          <p:nvPr/>
        </p:nvPicPr>
        <p:blipFill>
          <a:blip r:embed="rId5"/>
          <a:stretch>
            <a:fillRect/>
          </a:stretch>
        </p:blipFill>
        <p:spPr>
          <a:xfrm>
            <a:off x="4815838" y="2374"/>
            <a:ext cx="7384361" cy="6857115"/>
          </a:xfrm>
          <a:prstGeom prst="rect">
            <a:avLst/>
          </a:prstGeom>
        </p:spPr>
      </p:pic>
    </p:spTree>
    <p:extLst>
      <p:ext uri="{BB962C8B-B14F-4D97-AF65-F5344CB8AC3E}">
        <p14:creationId xmlns:p14="http://schemas.microsoft.com/office/powerpoint/2010/main" val="75043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pic>
        <p:nvPicPr>
          <p:cNvPr id="12" name="Picture 11">
            <a:extLst>
              <a:ext uri="{FF2B5EF4-FFF2-40B4-BE49-F238E27FC236}">
                <a16:creationId xmlns:a16="http://schemas.microsoft.com/office/drawing/2014/main" id="{B12653A0-F011-3F62-75E1-BB163269E5CB}"/>
              </a:ext>
            </a:extLst>
          </p:cNvPr>
          <p:cNvPicPr>
            <a:picLocks noChangeAspect="1"/>
          </p:cNvPicPr>
          <p:nvPr/>
        </p:nvPicPr>
        <p:blipFill>
          <a:blip r:embed="rId4"/>
          <a:stretch>
            <a:fillRect/>
          </a:stretch>
        </p:blipFill>
        <p:spPr>
          <a:xfrm>
            <a:off x="1893708" y="624324"/>
            <a:ext cx="9323148" cy="5958458"/>
          </a:xfrm>
          <a:prstGeom prst="rect">
            <a:avLst/>
          </a:prstGeom>
        </p:spPr>
      </p:pic>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5"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Drainage</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095113" y="944488"/>
            <a:ext cx="9368868" cy="556135"/>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Grading and drainage plans to include location and size of culverts</a:t>
            </a:r>
            <a:r>
              <a:rPr lang="en-US" dirty="0">
                <a:solidFill>
                  <a:srgbClr val="26282A"/>
                </a:solidFill>
                <a:latin typeface="+mj-lt"/>
                <a:ea typeface="Calibri" panose="020F0502020204030204" pitchFamily="34" charset="0"/>
              </a:rPr>
              <a:t> </a:t>
            </a:r>
            <a:endParaRPr lang="en-US" sz="1800" dirty="0">
              <a:effectLst/>
              <a:latin typeface="+mj-lt"/>
              <a:ea typeface="Calibri" panose="020F0502020204030204" pitchFamily="34" charset="0"/>
            </a:endParaRPr>
          </a:p>
          <a:p>
            <a:pPr marR="0">
              <a:spcBef>
                <a:spcPts val="0"/>
              </a:spcBef>
              <a:spcAft>
                <a:spcPts val="0"/>
              </a:spcAft>
            </a:pPr>
            <a:endParaRPr lang="en-US" sz="1800" dirty="0">
              <a:effectLst/>
              <a:latin typeface="+mj-lt"/>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1542179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233197" y="874248"/>
            <a:ext cx="9368868" cy="1110133"/>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Road </a:t>
            </a:r>
            <a:r>
              <a:rPr lang="en-US" dirty="0">
                <a:solidFill>
                  <a:srgbClr val="26282A"/>
                </a:solidFill>
                <a:latin typeface="+mj-lt"/>
                <a:ea typeface="Calibri" panose="020F0502020204030204" pitchFamily="34" charset="0"/>
              </a:rPr>
              <a:t>p</a:t>
            </a:r>
            <a:r>
              <a:rPr lang="en-US" sz="1800" dirty="0">
                <a:solidFill>
                  <a:srgbClr val="26282A"/>
                </a:solidFill>
                <a:effectLst/>
                <a:latin typeface="+mj-lt"/>
                <a:ea typeface="Calibri" panose="020F0502020204030204" pitchFamily="34" charset="0"/>
              </a:rPr>
              <a:t>lan to include negative cut as discussed with Town Highway Department</a:t>
            </a:r>
            <a:endParaRPr lang="en-US" sz="1800" dirty="0">
              <a:effectLst/>
              <a:latin typeface="+mj-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Road </a:t>
            </a:r>
            <a:r>
              <a:rPr lang="en-US" dirty="0">
                <a:solidFill>
                  <a:srgbClr val="26282A"/>
                </a:solidFill>
                <a:latin typeface="+mj-lt"/>
                <a:ea typeface="Calibri" panose="020F0502020204030204" pitchFamily="34" charset="0"/>
              </a:rPr>
              <a:t>p</a:t>
            </a:r>
            <a:r>
              <a:rPr lang="en-US" sz="1800" dirty="0">
                <a:solidFill>
                  <a:srgbClr val="26282A"/>
                </a:solidFill>
                <a:effectLst/>
                <a:latin typeface="+mj-lt"/>
                <a:ea typeface="Calibri" panose="020F0502020204030204" pitchFamily="34" charset="0"/>
              </a:rPr>
              <a:t>lan to widen and maintain the existing cell tower access road  </a:t>
            </a:r>
          </a:p>
          <a:p>
            <a:pPr marR="0" lvl="0">
              <a:spcBef>
                <a:spcPts val="0"/>
              </a:spcBef>
              <a:spcAft>
                <a:spcPts val="0"/>
              </a:spcAft>
              <a:buSzPts val="1000"/>
              <a:tabLst>
                <a:tab pos="457200" algn="l"/>
              </a:tabLst>
            </a:pPr>
            <a:r>
              <a:rPr lang="en-US" sz="1800" dirty="0">
                <a:solidFill>
                  <a:srgbClr val="0000FF"/>
                </a:solidFill>
                <a:effectLst/>
                <a:latin typeface="+mj-lt"/>
                <a:ea typeface="Calibri" panose="020F0502020204030204" pitchFamily="34" charset="0"/>
              </a:rPr>
              <a:t>Site Plans have been revised to show this </a:t>
            </a:r>
            <a:endParaRPr lang="en-US" sz="1800" dirty="0">
              <a:solidFill>
                <a:srgbClr val="26282A"/>
              </a:solidFill>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B139D47A-EFA7-1569-DE0E-742AAEAC811C}"/>
              </a:ext>
            </a:extLst>
          </p:cNvPr>
          <p:cNvPicPr>
            <a:picLocks noChangeAspect="1"/>
          </p:cNvPicPr>
          <p:nvPr/>
        </p:nvPicPr>
        <p:blipFill rotWithShape="1">
          <a:blip r:embed="rId5"/>
          <a:srcRect t="25375" r="20305"/>
          <a:stretch/>
        </p:blipFill>
        <p:spPr>
          <a:xfrm>
            <a:off x="0" y="3897332"/>
            <a:ext cx="2981321" cy="2923413"/>
          </a:xfrm>
          <a:prstGeom prst="rect">
            <a:avLst/>
          </a:prstGeom>
        </p:spPr>
      </p:pic>
      <p:pic>
        <p:nvPicPr>
          <p:cNvPr id="20" name="Picture 19">
            <a:extLst>
              <a:ext uri="{FF2B5EF4-FFF2-40B4-BE49-F238E27FC236}">
                <a16:creationId xmlns:a16="http://schemas.microsoft.com/office/drawing/2014/main" id="{F2506FB7-B682-4C77-0482-85A10B9DC01D}"/>
              </a:ext>
            </a:extLst>
          </p:cNvPr>
          <p:cNvPicPr>
            <a:picLocks noChangeAspect="1"/>
          </p:cNvPicPr>
          <p:nvPr/>
        </p:nvPicPr>
        <p:blipFill>
          <a:blip r:embed="rId6"/>
          <a:stretch>
            <a:fillRect/>
          </a:stretch>
        </p:blipFill>
        <p:spPr>
          <a:xfrm>
            <a:off x="8113975" y="1733869"/>
            <a:ext cx="3827908" cy="2352423"/>
          </a:xfrm>
          <a:prstGeom prst="rect">
            <a:avLst/>
          </a:prstGeom>
        </p:spPr>
      </p:pic>
      <p:pic>
        <p:nvPicPr>
          <p:cNvPr id="12" name="Picture 11">
            <a:extLst>
              <a:ext uri="{FF2B5EF4-FFF2-40B4-BE49-F238E27FC236}">
                <a16:creationId xmlns:a16="http://schemas.microsoft.com/office/drawing/2014/main" id="{190B01B7-DEBD-0DA8-4E79-2F7316CA53DD}"/>
              </a:ext>
            </a:extLst>
          </p:cNvPr>
          <p:cNvPicPr>
            <a:picLocks noChangeAspect="1"/>
          </p:cNvPicPr>
          <p:nvPr/>
        </p:nvPicPr>
        <p:blipFill>
          <a:blip r:embed="rId7"/>
          <a:stretch>
            <a:fillRect/>
          </a:stretch>
        </p:blipFill>
        <p:spPr>
          <a:xfrm>
            <a:off x="6872137" y="3613020"/>
            <a:ext cx="2791917" cy="3111897"/>
          </a:xfrm>
          <a:prstGeom prst="rect">
            <a:avLst/>
          </a:prstGeom>
        </p:spPr>
      </p:pic>
      <p:pic>
        <p:nvPicPr>
          <p:cNvPr id="22" name="Picture 21">
            <a:extLst>
              <a:ext uri="{FF2B5EF4-FFF2-40B4-BE49-F238E27FC236}">
                <a16:creationId xmlns:a16="http://schemas.microsoft.com/office/drawing/2014/main" id="{084B8BB4-1660-04D7-CFF6-D85955868156}"/>
              </a:ext>
            </a:extLst>
          </p:cNvPr>
          <p:cNvPicPr>
            <a:picLocks noChangeAspect="1"/>
          </p:cNvPicPr>
          <p:nvPr/>
        </p:nvPicPr>
        <p:blipFill>
          <a:blip r:embed="rId8"/>
          <a:stretch>
            <a:fillRect/>
          </a:stretch>
        </p:blipFill>
        <p:spPr>
          <a:xfrm>
            <a:off x="2674422" y="1735569"/>
            <a:ext cx="3670036" cy="3664315"/>
          </a:xfrm>
          <a:prstGeom prst="rect">
            <a:avLst/>
          </a:prstGeom>
        </p:spPr>
      </p:pic>
    </p:spTree>
    <p:extLst>
      <p:ext uri="{BB962C8B-B14F-4D97-AF65-F5344CB8AC3E}">
        <p14:creationId xmlns:p14="http://schemas.microsoft.com/office/powerpoint/2010/main" val="1534834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233197" y="874248"/>
            <a:ext cx="9368868" cy="833134"/>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Road </a:t>
            </a:r>
            <a:r>
              <a:rPr lang="en-US" dirty="0">
                <a:solidFill>
                  <a:srgbClr val="26282A"/>
                </a:solidFill>
                <a:latin typeface="+mj-lt"/>
                <a:ea typeface="Calibri" panose="020F0502020204030204" pitchFamily="34" charset="0"/>
              </a:rPr>
              <a:t>p</a:t>
            </a:r>
            <a:r>
              <a:rPr lang="en-US" sz="1800" dirty="0">
                <a:solidFill>
                  <a:srgbClr val="26282A"/>
                </a:solidFill>
                <a:effectLst/>
                <a:latin typeface="+mj-lt"/>
                <a:ea typeface="Calibri" panose="020F0502020204030204" pitchFamily="34" charset="0"/>
              </a:rPr>
              <a:t>lan to insure proper water runoff control on temporary road.</a:t>
            </a:r>
          </a:p>
          <a:p>
            <a:pPr marR="0" lvl="0">
              <a:spcBef>
                <a:spcPts val="0"/>
              </a:spcBef>
              <a:spcAft>
                <a:spcPts val="0"/>
              </a:spcAft>
              <a:buSzPts val="1000"/>
              <a:tabLst>
                <a:tab pos="457200" algn="l"/>
              </a:tabLst>
            </a:pPr>
            <a:r>
              <a:rPr lang="en-US" sz="1800" dirty="0">
                <a:solidFill>
                  <a:srgbClr val="0000FF"/>
                </a:solidFill>
                <a:effectLst/>
                <a:latin typeface="+mj-lt"/>
                <a:ea typeface="Calibri" panose="020F0502020204030204" pitchFamily="34" charset="0"/>
              </a:rPr>
              <a:t>Site Plans have been revised to show this </a:t>
            </a:r>
            <a:endParaRPr lang="en-US" sz="1800" dirty="0">
              <a:solidFill>
                <a:srgbClr val="26282A"/>
              </a:solidFill>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5AABD4CC-5BBE-7286-8164-2FACAAA8DFC6}"/>
              </a:ext>
            </a:extLst>
          </p:cNvPr>
          <p:cNvPicPr>
            <a:picLocks noChangeAspect="1"/>
          </p:cNvPicPr>
          <p:nvPr/>
        </p:nvPicPr>
        <p:blipFill>
          <a:blip r:embed="rId5"/>
          <a:stretch>
            <a:fillRect/>
          </a:stretch>
        </p:blipFill>
        <p:spPr>
          <a:xfrm>
            <a:off x="265611" y="1583669"/>
            <a:ext cx="11031584" cy="4163545"/>
          </a:xfrm>
          <a:prstGeom prst="rect">
            <a:avLst/>
          </a:prstGeom>
        </p:spPr>
      </p:pic>
    </p:spTree>
    <p:extLst>
      <p:ext uri="{BB962C8B-B14F-4D97-AF65-F5344CB8AC3E}">
        <p14:creationId xmlns:p14="http://schemas.microsoft.com/office/powerpoint/2010/main" val="1074630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233197" y="874248"/>
            <a:ext cx="9636586" cy="1110133"/>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Runoff control </a:t>
            </a:r>
            <a:r>
              <a:rPr lang="en-US" dirty="0">
                <a:solidFill>
                  <a:srgbClr val="26282A"/>
                </a:solidFill>
                <a:latin typeface="+mj-lt"/>
                <a:ea typeface="Calibri" panose="020F0502020204030204" pitchFamily="34" charset="0"/>
              </a:rPr>
              <a:t>m</a:t>
            </a:r>
            <a:r>
              <a:rPr lang="en-US" sz="1800" dirty="0">
                <a:solidFill>
                  <a:srgbClr val="26282A"/>
                </a:solidFill>
                <a:effectLst/>
                <a:latin typeface="+mj-lt"/>
                <a:ea typeface="Calibri" panose="020F0502020204030204" pitchFamily="34" charset="0"/>
              </a:rPr>
              <a:t>aterials to be used to insure mud and dirt don't track onto public highway  </a:t>
            </a:r>
          </a:p>
          <a:p>
            <a:pPr marR="0" lvl="0">
              <a:spcBef>
                <a:spcPts val="0"/>
              </a:spcBef>
              <a:spcAft>
                <a:spcPts val="0"/>
              </a:spcAft>
              <a:buSzPts val="1000"/>
              <a:tabLst>
                <a:tab pos="457200" algn="l"/>
              </a:tabLst>
            </a:pPr>
            <a:r>
              <a:rPr lang="en-US" sz="1800" dirty="0">
                <a:solidFill>
                  <a:srgbClr val="0000FF"/>
                </a:solidFill>
                <a:effectLst/>
                <a:latin typeface="+mj-lt"/>
                <a:ea typeface="Calibri" panose="020F0502020204030204" pitchFamily="34" charset="0"/>
              </a:rPr>
              <a:t>Stabilized construction entrance and weekly SWPPP inspections; construction entrance to be maintained as needed to ensure no tracking on to public roads – also road use agreement covers this.</a:t>
            </a:r>
            <a:endParaRPr lang="en-US" sz="1800" dirty="0">
              <a:effectLst/>
              <a:latin typeface="+mj-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Plans to maintain Wilson Hill Road during construction  </a:t>
            </a:r>
            <a:r>
              <a:rPr lang="en-US" dirty="0">
                <a:solidFill>
                  <a:srgbClr val="0000FF"/>
                </a:solidFill>
                <a:latin typeface="+mj-lt"/>
                <a:ea typeface="Calibri" panose="020F0502020204030204" pitchFamily="34" charset="0"/>
              </a:rPr>
              <a:t>This is covered in our road use agreement.</a:t>
            </a:r>
            <a:endParaRPr lang="en-US" sz="1800" dirty="0">
              <a:effectLst/>
              <a:latin typeface="+mj-lt"/>
              <a:ea typeface="Calibri" panose="020F05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668C1B26-B0CC-7982-3C1C-18D824CE4B10}"/>
              </a:ext>
            </a:extLst>
          </p:cNvPr>
          <p:cNvPicPr>
            <a:picLocks noChangeAspect="1"/>
          </p:cNvPicPr>
          <p:nvPr/>
        </p:nvPicPr>
        <p:blipFill>
          <a:blip r:embed="rId5"/>
          <a:stretch>
            <a:fillRect/>
          </a:stretch>
        </p:blipFill>
        <p:spPr>
          <a:xfrm>
            <a:off x="1318075" y="2181881"/>
            <a:ext cx="9669224" cy="1724266"/>
          </a:xfrm>
          <a:prstGeom prst="rect">
            <a:avLst/>
          </a:prstGeom>
        </p:spPr>
      </p:pic>
      <p:pic>
        <p:nvPicPr>
          <p:cNvPr id="12" name="Picture 11">
            <a:extLst>
              <a:ext uri="{FF2B5EF4-FFF2-40B4-BE49-F238E27FC236}">
                <a16:creationId xmlns:a16="http://schemas.microsoft.com/office/drawing/2014/main" id="{38D4EFE3-11C0-5EA7-CE10-EDC26FB359AA}"/>
              </a:ext>
            </a:extLst>
          </p:cNvPr>
          <p:cNvPicPr>
            <a:picLocks noChangeAspect="1"/>
          </p:cNvPicPr>
          <p:nvPr/>
        </p:nvPicPr>
        <p:blipFill>
          <a:blip r:embed="rId6"/>
          <a:stretch>
            <a:fillRect/>
          </a:stretch>
        </p:blipFill>
        <p:spPr>
          <a:xfrm>
            <a:off x="566594" y="3913223"/>
            <a:ext cx="7297168" cy="400106"/>
          </a:xfrm>
          <a:prstGeom prst="rect">
            <a:avLst/>
          </a:prstGeom>
        </p:spPr>
      </p:pic>
      <p:pic>
        <p:nvPicPr>
          <p:cNvPr id="20" name="Picture 19">
            <a:extLst>
              <a:ext uri="{FF2B5EF4-FFF2-40B4-BE49-F238E27FC236}">
                <a16:creationId xmlns:a16="http://schemas.microsoft.com/office/drawing/2014/main" id="{2EBD30F3-ECE8-99E5-8E07-357A2FD92EB6}"/>
              </a:ext>
            </a:extLst>
          </p:cNvPr>
          <p:cNvPicPr>
            <a:picLocks noChangeAspect="1"/>
          </p:cNvPicPr>
          <p:nvPr/>
        </p:nvPicPr>
        <p:blipFill>
          <a:blip r:embed="rId7"/>
          <a:stretch>
            <a:fillRect/>
          </a:stretch>
        </p:blipFill>
        <p:spPr>
          <a:xfrm>
            <a:off x="1551052" y="4258772"/>
            <a:ext cx="9440592" cy="2238687"/>
          </a:xfrm>
          <a:prstGeom prst="rect">
            <a:avLst/>
          </a:prstGeom>
        </p:spPr>
      </p:pic>
    </p:spTree>
    <p:extLst>
      <p:ext uri="{BB962C8B-B14F-4D97-AF65-F5344CB8AC3E}">
        <p14:creationId xmlns:p14="http://schemas.microsoft.com/office/powerpoint/2010/main" val="2106044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014488" y="917085"/>
            <a:ext cx="10038175" cy="833134"/>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Robust stormwater runoff plan reflective of all site plan revisions per LaBerge Group and Town Comments - </a:t>
            </a:r>
            <a:r>
              <a:rPr lang="en-US" sz="1800" dirty="0">
                <a:solidFill>
                  <a:srgbClr val="0000FF"/>
                </a:solidFill>
                <a:effectLst/>
                <a:latin typeface="+mj-lt"/>
                <a:ea typeface="Calibri" panose="020F0502020204030204" pitchFamily="34" charset="0"/>
              </a:rPr>
              <a:t>Plans show a conservative stormwater management plan. </a:t>
            </a:r>
            <a:endParaRPr lang="en-US" sz="1800" dirty="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599B5639-80F5-8DC8-90E1-D40D68865FF1}"/>
              </a:ext>
            </a:extLst>
          </p:cNvPr>
          <p:cNvGrpSpPr/>
          <p:nvPr/>
        </p:nvGrpSpPr>
        <p:grpSpPr>
          <a:xfrm>
            <a:off x="2144293" y="1536957"/>
            <a:ext cx="7934142" cy="5340369"/>
            <a:chOff x="2144293" y="1465837"/>
            <a:chExt cx="7202622" cy="5045729"/>
          </a:xfrm>
        </p:grpSpPr>
        <p:pic>
          <p:nvPicPr>
            <p:cNvPr id="9" name="Picture 8">
              <a:extLst>
                <a:ext uri="{FF2B5EF4-FFF2-40B4-BE49-F238E27FC236}">
                  <a16:creationId xmlns:a16="http://schemas.microsoft.com/office/drawing/2014/main" id="{84963AD9-41BC-3567-52B0-2242A988A8B2}"/>
                </a:ext>
              </a:extLst>
            </p:cNvPr>
            <p:cNvPicPr>
              <a:picLocks noChangeAspect="1"/>
            </p:cNvPicPr>
            <p:nvPr/>
          </p:nvPicPr>
          <p:blipFill>
            <a:blip r:embed="rId5"/>
            <a:stretch>
              <a:fillRect/>
            </a:stretch>
          </p:blipFill>
          <p:spPr>
            <a:xfrm>
              <a:off x="2144293" y="1465837"/>
              <a:ext cx="7202622" cy="5045729"/>
            </a:xfrm>
            <a:prstGeom prst="rect">
              <a:avLst/>
            </a:prstGeom>
          </p:spPr>
        </p:pic>
        <p:pic>
          <p:nvPicPr>
            <p:cNvPr id="24" name="Picture 23">
              <a:extLst>
                <a:ext uri="{FF2B5EF4-FFF2-40B4-BE49-F238E27FC236}">
                  <a16:creationId xmlns:a16="http://schemas.microsoft.com/office/drawing/2014/main" id="{A007572B-B4B9-9EA7-BDDC-5D33DD5DCB5A}"/>
                </a:ext>
              </a:extLst>
            </p:cNvPr>
            <p:cNvPicPr>
              <a:picLocks noChangeAspect="1"/>
            </p:cNvPicPr>
            <p:nvPr/>
          </p:nvPicPr>
          <p:blipFill>
            <a:blip r:embed="rId6"/>
            <a:stretch>
              <a:fillRect/>
            </a:stretch>
          </p:blipFill>
          <p:spPr>
            <a:xfrm>
              <a:off x="2144293" y="1468564"/>
              <a:ext cx="1173767" cy="256203"/>
            </a:xfrm>
            <a:prstGeom prst="rect">
              <a:avLst/>
            </a:prstGeom>
          </p:spPr>
        </p:pic>
      </p:grpSp>
    </p:spTree>
    <p:extLst>
      <p:ext uri="{BB962C8B-B14F-4D97-AF65-F5344CB8AC3E}">
        <p14:creationId xmlns:p14="http://schemas.microsoft.com/office/powerpoint/2010/main" val="4241577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233197" y="874248"/>
            <a:ext cx="9368868" cy="1110133"/>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Plans for seeding with pollinating grasses and vegetation management  </a:t>
            </a:r>
            <a:r>
              <a:rPr lang="en-US" sz="1800" dirty="0">
                <a:solidFill>
                  <a:srgbClr val="0000FF"/>
                </a:solidFill>
                <a:effectLst/>
                <a:latin typeface="+mj-lt"/>
                <a:ea typeface="Calibri" panose="020F0502020204030204" pitchFamily="34" charset="0"/>
              </a:rPr>
              <a:t>Plans include provisions for a pollinator mix. Additionally, after meeting with adjacent landowner last month, we have amended our operations and maintenance plan to not use any herbicides or pesticides.</a:t>
            </a:r>
            <a:endParaRPr lang="en-US" sz="1800" dirty="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F82CFBAE-6BF4-541C-ADE2-C7E2D891B2F9}"/>
              </a:ext>
            </a:extLst>
          </p:cNvPr>
          <p:cNvPicPr>
            <a:picLocks noChangeAspect="1"/>
          </p:cNvPicPr>
          <p:nvPr/>
        </p:nvPicPr>
        <p:blipFill>
          <a:blip r:embed="rId5"/>
          <a:stretch>
            <a:fillRect/>
          </a:stretch>
        </p:blipFill>
        <p:spPr>
          <a:xfrm>
            <a:off x="1320290" y="1735569"/>
            <a:ext cx="9659698" cy="5630061"/>
          </a:xfrm>
          <a:prstGeom prst="rect">
            <a:avLst/>
          </a:prstGeom>
        </p:spPr>
      </p:pic>
    </p:spTree>
    <p:extLst>
      <p:ext uri="{BB962C8B-B14F-4D97-AF65-F5344CB8AC3E}">
        <p14:creationId xmlns:p14="http://schemas.microsoft.com/office/powerpoint/2010/main" val="339195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C3FD-E57A-0F38-7931-E1C06B876564}"/>
            </a:ext>
          </a:extLst>
        </p:cNvPr>
        <p:cNvGrpSpPr/>
        <p:nvPr/>
      </p:nvGrpSpPr>
      <p:grpSpPr>
        <a:xfrm>
          <a:off x="0" y="0"/>
          <a:ext cx="0" cy="0"/>
          <a:chOff x="0" y="0"/>
          <a:chExt cx="0" cy="0"/>
        </a:xfrm>
      </p:grpSpPr>
      <p:grpSp>
        <p:nvGrpSpPr>
          <p:cNvPr id="17" name="object 3">
            <a:extLst>
              <a:ext uri="{FF2B5EF4-FFF2-40B4-BE49-F238E27FC236}">
                <a16:creationId xmlns:a16="http://schemas.microsoft.com/office/drawing/2014/main" id="{8006C162-B716-B133-6E00-3F9B3BC29A2E}"/>
              </a:ext>
            </a:extLst>
          </p:cNvPr>
          <p:cNvGrpSpPr>
            <a:grpSpLocks noGrp="1" noUngrp="1" noRot="1" noMove="1" noResize="1"/>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DB89DC44-C6BD-0B0E-9431-ABA5C8236912}"/>
                </a:ext>
              </a:extLst>
            </p:cNvPr>
            <p:cNvSpPr>
              <a:spLocks noGrp="1" noRot="1" noMove="1" noResize="1" noEditPoints="1" noAdjustHandles="1" noChangeArrowheads="1" noChangeShapeType="1"/>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2EEEEEBB-E777-79CF-63A1-BCF6351F37E0}"/>
                </a:ext>
              </a:extLst>
            </p:cNvPr>
            <p:cNvPicPr>
              <a:picLocks noGrp="1" noRot="1" noMove="1" noResize="1" noEditPoints="1" noAdjustHandles="1" noChangeArrowheads="1" noChangeShapeType="1" noCrop="1"/>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6B4CB71-6DE7-CF59-A8F8-DD93BCECEB90}"/>
              </a:ext>
            </a:extLst>
          </p:cNvPr>
          <p:cNvSpPr/>
          <p:nvPr/>
        </p:nvSpPr>
        <p:spPr>
          <a:xfrm>
            <a:off x="523181" y="241340"/>
            <a:ext cx="469774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Comments from January</a:t>
            </a:r>
          </a:p>
        </p:txBody>
      </p:sp>
      <p:sp>
        <p:nvSpPr>
          <p:cNvPr id="16" name="object 5">
            <a:extLst>
              <a:ext uri="{FF2B5EF4-FFF2-40B4-BE49-F238E27FC236}">
                <a16:creationId xmlns:a16="http://schemas.microsoft.com/office/drawing/2014/main" id="{F8642819-FBBD-FC4A-4EA2-9AF327CBC903}"/>
              </a:ext>
            </a:extLst>
          </p:cNvPr>
          <p:cNvSpPr/>
          <p:nvPr/>
        </p:nvSpPr>
        <p:spPr>
          <a:xfrm>
            <a:off x="523182" y="17702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3B927AA4-1ED9-F953-874B-C850CAD8D14A}"/>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F3A4F14E-AC35-F69F-3AB9-0E0DF163B5EF}"/>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379480C9-2BBE-DBC6-F559-1123ED3B05FF}"/>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850668B8-BC83-84A8-1F00-A1232AF84222}"/>
                </a:ext>
              </a:extLst>
            </p:cNvPr>
            <p:cNvPicPr/>
            <p:nvPr/>
          </p:nvPicPr>
          <p:blipFill>
            <a:blip r:embed="rId4" cstate="print"/>
            <a:stretch>
              <a:fillRect/>
            </a:stretch>
          </p:blipFill>
          <p:spPr>
            <a:xfrm>
              <a:off x="13703822" y="599112"/>
              <a:ext cx="88658" cy="149250"/>
            </a:xfrm>
            <a:prstGeom prst="rect">
              <a:avLst/>
            </a:prstGeom>
          </p:spPr>
        </p:pic>
      </p:grpSp>
      <p:sp>
        <p:nvSpPr>
          <p:cNvPr id="10" name="object 2">
            <a:extLst>
              <a:ext uri="{FF2B5EF4-FFF2-40B4-BE49-F238E27FC236}">
                <a16:creationId xmlns:a16="http://schemas.microsoft.com/office/drawing/2014/main" id="{000B11BA-C389-047E-2175-C81859A17597}"/>
              </a:ext>
            </a:extLst>
          </p:cNvPr>
          <p:cNvSpPr txBox="1"/>
          <p:nvPr/>
        </p:nvSpPr>
        <p:spPr>
          <a:xfrm rot="1712759">
            <a:off x="6274437" y="4630593"/>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13" name="object 2">
            <a:extLst>
              <a:ext uri="{FF2B5EF4-FFF2-40B4-BE49-F238E27FC236}">
                <a16:creationId xmlns:a16="http://schemas.microsoft.com/office/drawing/2014/main" id="{46E64B26-341D-6383-AB8C-FBFFD27A69BF}"/>
              </a:ext>
            </a:extLst>
          </p:cNvPr>
          <p:cNvSpPr txBox="1"/>
          <p:nvPr/>
        </p:nvSpPr>
        <p:spPr>
          <a:xfrm rot="20113113">
            <a:off x="9170271" y="4455924"/>
            <a:ext cx="1801345" cy="171415"/>
          </a:xfrm>
          <a:prstGeom prst="rect">
            <a:avLst/>
          </a:prstGeom>
        </p:spPr>
        <p:txBody>
          <a:bodyPr vert="horz" wrap="square" lIns="0" tIns="2117" rIns="0" bIns="0" rtlCol="0" anchor="t">
            <a:spAutoFit/>
          </a:bodyPr>
          <a:lstStyle/>
          <a:p>
            <a:pPr marL="0" marR="0">
              <a:spcBef>
                <a:spcPts val="0"/>
              </a:spcBef>
              <a:spcAft>
                <a:spcPts val="0"/>
              </a:spcAft>
            </a:pPr>
            <a:r>
              <a:rPr lang="en-US" sz="11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Wilson Hill Road</a:t>
            </a:r>
          </a:p>
        </p:txBody>
      </p:sp>
      <p:sp>
        <p:nvSpPr>
          <p:cNvPr id="2" name="Rectangle 1">
            <a:extLst>
              <a:ext uri="{FF2B5EF4-FFF2-40B4-BE49-F238E27FC236}">
                <a16:creationId xmlns:a16="http://schemas.microsoft.com/office/drawing/2014/main" id="{CE1122B0-C3D8-42A0-C5FE-72C18BAA43AB}"/>
              </a:ext>
            </a:extLst>
          </p:cNvPr>
          <p:cNvSpPr/>
          <p:nvPr/>
        </p:nvSpPr>
        <p:spPr>
          <a:xfrm>
            <a:off x="705078" y="838541"/>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Jan  ‘24</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bject 2">
            <a:extLst>
              <a:ext uri="{FF2B5EF4-FFF2-40B4-BE49-F238E27FC236}">
                <a16:creationId xmlns:a16="http://schemas.microsoft.com/office/drawing/2014/main" id="{CF90322A-7198-C127-A44B-581802A3A4E7}"/>
              </a:ext>
            </a:extLst>
          </p:cNvPr>
          <p:cNvSpPr txBox="1"/>
          <p:nvPr/>
        </p:nvSpPr>
        <p:spPr>
          <a:xfrm>
            <a:off x="2095113" y="882632"/>
            <a:ext cx="9368868" cy="3049126"/>
          </a:xfrm>
          <a:prstGeom prst="rect">
            <a:avLst/>
          </a:prstGeom>
        </p:spPr>
        <p:txBody>
          <a:bodyPr vert="horz" wrap="square" lIns="0" tIns="2117" rIns="0" bIns="0" rtlCol="0" anchor="t">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1800" dirty="0">
                <a:solidFill>
                  <a:srgbClr val="26282A"/>
                </a:solidFill>
                <a:effectLst/>
                <a:latin typeface="+mj-lt"/>
                <a:ea typeface="Calibri" panose="020F0502020204030204" pitchFamily="34" charset="0"/>
              </a:rPr>
              <a:t>Vegetation Management Plan: </a:t>
            </a:r>
            <a:r>
              <a:rPr lang="en-US" sz="1800" dirty="0">
                <a:solidFill>
                  <a:srgbClr val="0000FF"/>
                </a:solidFill>
                <a:effectLst/>
                <a:latin typeface="+mj-lt"/>
                <a:ea typeface="Calibri" panose="020F0502020204030204" pitchFamily="34" charset="0"/>
              </a:rPr>
              <a:t>The Operations and Maintenance plan has been revised to include language regarding ongoing maintenance of vegetation.</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latin typeface="+mj-lt"/>
                <a:ea typeface="Calibri" panose="020F0502020204030204" pitchFamily="34" charset="0"/>
              </a:rPr>
              <a:t>Road plan to include paving the first 50 feet of the existing access road and proposed stub road: </a:t>
            </a:r>
            <a:r>
              <a:rPr lang="en-US" dirty="0">
                <a:solidFill>
                  <a:srgbClr val="0000FF"/>
                </a:solidFill>
                <a:latin typeface="+mj-lt"/>
                <a:ea typeface="Calibri" panose="020F0502020204030204" pitchFamily="34" charset="0"/>
              </a:rPr>
              <a:t>The plans have been revised to reflect this request</a:t>
            </a:r>
            <a:endParaRPr lang="en-US" dirty="0">
              <a:latin typeface="+mj-l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dirty="0">
                <a:effectLst/>
                <a:latin typeface="+mj-lt"/>
                <a:ea typeface="Calibri" panose="020F0502020204030204" pitchFamily="34" charset="0"/>
              </a:rPr>
              <a:t>Inclusion of additional culvert under the stub road - </a:t>
            </a:r>
            <a:r>
              <a:rPr lang="en-US" sz="1800" dirty="0">
                <a:solidFill>
                  <a:srgbClr val="0000FF"/>
                </a:solidFill>
                <a:effectLst/>
                <a:latin typeface="+mj-lt"/>
                <a:ea typeface="Calibri" panose="020F0502020204030204" pitchFamily="34" charset="0"/>
              </a:rPr>
              <a:t>An additional culvert has been added as requested</a:t>
            </a:r>
          </a:p>
          <a:p>
            <a:pPr marL="285750" marR="0" lvl="0" indent="-285750">
              <a:spcBef>
                <a:spcPts val="0"/>
              </a:spcBef>
              <a:spcAft>
                <a:spcPts val="0"/>
              </a:spcAft>
              <a:buSzPts val="1000"/>
              <a:buFont typeface="Arial" panose="020B0604020202020204" pitchFamily="34" charset="0"/>
              <a:buChar char="•"/>
              <a:tabLst>
                <a:tab pos="457200" algn="l"/>
              </a:tabLst>
            </a:pPr>
            <a:r>
              <a:rPr lang="en-US" dirty="0">
                <a:latin typeface="+mj-lt"/>
                <a:ea typeface="Calibri" panose="020F0502020204030204" pitchFamily="34" charset="0"/>
              </a:rPr>
              <a:t>Evaluation of upgradient need for additional culverts – </a:t>
            </a:r>
            <a:r>
              <a:rPr lang="en-US" dirty="0">
                <a:solidFill>
                  <a:srgbClr val="0000FF"/>
                </a:solidFill>
                <a:latin typeface="+mj-lt"/>
                <a:ea typeface="Calibri" panose="020F0502020204030204" pitchFamily="34" charset="0"/>
              </a:rPr>
              <a:t>Stormwater modelling indicates the  additional upgradient culverts will not be required; the stormwater management areas to the north of the access road will divert stormwater away from the access road and reduce flows.</a:t>
            </a:r>
            <a:endParaRPr lang="en-US" dirty="0">
              <a:latin typeface="+mj-lt"/>
              <a:ea typeface="Calibri" panose="020F050202020403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endParaRPr lang="en-US" sz="1800" dirty="0">
              <a:effectLst/>
              <a:latin typeface="+mj-lt"/>
              <a:ea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mj-lt"/>
              <a:ea typeface="Calibri" panose="020F0502020204030204" pitchFamily="34" charset="0"/>
              <a:cs typeface="Calibri Light" panose="020F0302020204030204" pitchFamily="34" charset="0"/>
            </a:endParaRPr>
          </a:p>
        </p:txBody>
      </p:sp>
      <p:pic>
        <p:nvPicPr>
          <p:cNvPr id="14" name="Picture 13">
            <a:extLst>
              <a:ext uri="{FF2B5EF4-FFF2-40B4-BE49-F238E27FC236}">
                <a16:creationId xmlns:a16="http://schemas.microsoft.com/office/drawing/2014/main" id="{4F300AC7-D264-110F-52DF-A348513C836B}"/>
              </a:ext>
            </a:extLst>
          </p:cNvPr>
          <p:cNvPicPr>
            <a:picLocks noChangeAspect="1"/>
          </p:cNvPicPr>
          <p:nvPr/>
        </p:nvPicPr>
        <p:blipFill>
          <a:blip r:embed="rId5"/>
          <a:stretch>
            <a:fillRect/>
          </a:stretch>
        </p:blipFill>
        <p:spPr>
          <a:xfrm>
            <a:off x="208347" y="3711923"/>
            <a:ext cx="4201961" cy="2707854"/>
          </a:xfrm>
          <a:prstGeom prst="rect">
            <a:avLst/>
          </a:prstGeom>
        </p:spPr>
      </p:pic>
      <p:pic>
        <p:nvPicPr>
          <p:cNvPr id="21" name="Picture 20">
            <a:extLst>
              <a:ext uri="{FF2B5EF4-FFF2-40B4-BE49-F238E27FC236}">
                <a16:creationId xmlns:a16="http://schemas.microsoft.com/office/drawing/2014/main" id="{38278F0C-F068-AEB1-1391-C0A7847ADC2E}"/>
              </a:ext>
            </a:extLst>
          </p:cNvPr>
          <p:cNvPicPr>
            <a:picLocks noChangeAspect="1"/>
          </p:cNvPicPr>
          <p:nvPr/>
        </p:nvPicPr>
        <p:blipFill>
          <a:blip r:embed="rId6"/>
          <a:stretch>
            <a:fillRect/>
          </a:stretch>
        </p:blipFill>
        <p:spPr>
          <a:xfrm>
            <a:off x="7627887" y="3637715"/>
            <a:ext cx="4063369" cy="2782062"/>
          </a:xfrm>
          <a:prstGeom prst="rect">
            <a:avLst/>
          </a:prstGeom>
        </p:spPr>
      </p:pic>
    </p:spTree>
    <p:extLst>
      <p:ext uri="{BB962C8B-B14F-4D97-AF65-F5344CB8AC3E}">
        <p14:creationId xmlns:p14="http://schemas.microsoft.com/office/powerpoint/2010/main" val="419417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sky, outdoor, day&#10;&#10;Description automatically generated">
            <a:extLst>
              <a:ext uri="{FF2B5EF4-FFF2-40B4-BE49-F238E27FC236}">
                <a16:creationId xmlns:a16="http://schemas.microsoft.com/office/drawing/2014/main" id="{83AA4D20-2A9D-CA42-A947-879F6A9DB960}"/>
              </a:ext>
            </a:extLst>
          </p:cNvPr>
          <p:cNvPicPr>
            <a:picLocks noChangeAspect="1"/>
          </p:cNvPicPr>
          <p:nvPr/>
        </p:nvPicPr>
        <p:blipFill rotWithShape="1">
          <a:blip r:embed="rId2">
            <a:extLst>
              <a:ext uri="{28A0092B-C50C-407E-A947-70E740481C1C}">
                <a14:useLocalDpi xmlns:a14="http://schemas.microsoft.com/office/drawing/2010/main"/>
              </a:ext>
            </a:extLst>
          </a:blip>
          <a:srcRect t="9929"/>
          <a:stretch/>
        </p:blipFill>
        <p:spPr>
          <a:xfrm>
            <a:off x="8466197" y="206207"/>
            <a:ext cx="3081446" cy="3106977"/>
          </a:xfrm>
          <a:prstGeom prst="rect">
            <a:avLst/>
          </a:prstGeom>
        </p:spPr>
      </p:pic>
      <p:pic>
        <p:nvPicPr>
          <p:cNvPr id="9" name="Picture 8" descr="Aerial view of a sports stadium&#10;&#10;Description automatically generated with low confidence">
            <a:extLst>
              <a:ext uri="{FF2B5EF4-FFF2-40B4-BE49-F238E27FC236}">
                <a16:creationId xmlns:a16="http://schemas.microsoft.com/office/drawing/2014/main" id="{7A679954-CDDB-4D36-B7FC-77CC2926D8C4}"/>
              </a:ext>
            </a:extLst>
          </p:cNvPr>
          <p:cNvPicPr>
            <a:picLocks noChangeAspect="1"/>
          </p:cNvPicPr>
          <p:nvPr/>
        </p:nvPicPr>
        <p:blipFill rotWithShape="1">
          <a:blip r:embed="rId3">
            <a:extLst>
              <a:ext uri="{28A0092B-C50C-407E-A947-70E740481C1C}">
                <a14:useLocalDpi xmlns:a14="http://schemas.microsoft.com/office/drawing/2010/main" val="0"/>
              </a:ext>
            </a:extLst>
          </a:blip>
          <a:srcRect l="14959"/>
          <a:stretch/>
        </p:blipFill>
        <p:spPr>
          <a:xfrm>
            <a:off x="4883563" y="212334"/>
            <a:ext cx="3508074" cy="3100850"/>
          </a:xfrm>
          <a:prstGeom prst="rect">
            <a:avLst/>
          </a:prstGeom>
        </p:spPr>
      </p:pic>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4"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Regional Experience.</a:t>
            </a:r>
          </a:p>
        </p:txBody>
      </p:sp>
      <p:sp>
        <p:nvSpPr>
          <p:cNvPr id="15" name="object 2">
            <a:extLst>
              <a:ext uri="{FF2B5EF4-FFF2-40B4-BE49-F238E27FC236}">
                <a16:creationId xmlns:a16="http://schemas.microsoft.com/office/drawing/2014/main" id="{5E64D266-440C-E240-B750-E82BFDA15C3C}"/>
              </a:ext>
            </a:extLst>
          </p:cNvPr>
          <p:cNvSpPr txBox="1"/>
          <p:nvPr/>
        </p:nvSpPr>
        <p:spPr>
          <a:xfrm>
            <a:off x="468283" y="1506279"/>
            <a:ext cx="4262269" cy="2537832"/>
          </a:xfrm>
          <a:prstGeom prst="rect">
            <a:avLst/>
          </a:prstGeom>
        </p:spPr>
        <p:txBody>
          <a:bodyPr vert="horz" wrap="square" lIns="0" tIns="2117" rIns="0" bIns="0" rtlCol="0" anchor="t">
            <a:spAutoFit/>
          </a:bodyPr>
          <a:lstStyle/>
          <a:p>
            <a:pPr marL="10583" marR="4233" lvl="0" indent="0" algn="l" defTabSz="914400" rtl="0" eaLnBrk="1" fontAlgn="auto" latinLnBrk="0" hangingPunct="1">
              <a:lnSpc>
                <a:spcPct val="104200"/>
              </a:lnSpc>
              <a:spcBef>
                <a:spcPts val="17"/>
              </a:spcBef>
              <a:spcAft>
                <a:spcPts val="0"/>
              </a:spcAft>
              <a:buClrTx/>
              <a:buSzTx/>
              <a:buFontTx/>
              <a:buNone/>
              <a:tabLst/>
              <a:defRPr/>
            </a:pP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In the State of NY Nexamp has over </a:t>
            </a:r>
            <a:r>
              <a:rPr lang="en-US" sz="1600" b="1" spc="-25" dirty="0">
                <a:solidFill>
                  <a:prstClr val="black"/>
                </a:solidFill>
                <a:latin typeface="Calibri" panose="020F0502020204030204"/>
                <a:ea typeface="+mn-lt"/>
                <a:cs typeface="Calibri" panose="020F0502020204030204"/>
              </a:rPr>
              <a:t>600 </a:t>
            </a:r>
            <a:r>
              <a:rPr kumimoji="0" lang="en-US" sz="1600" b="1"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MW </a:t>
            </a: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of projects either operating or in development.</a:t>
            </a:r>
          </a:p>
          <a:p>
            <a:pPr marL="10583" marR="4233" lvl="0" indent="0" algn="l" defTabSz="914400" rtl="0" eaLnBrk="1" fontAlgn="auto" latinLnBrk="0" hangingPunct="1">
              <a:lnSpc>
                <a:spcPct val="104200"/>
              </a:lnSpc>
              <a:spcBef>
                <a:spcPts val="17"/>
              </a:spcBef>
              <a:spcAft>
                <a:spcPts val="0"/>
              </a:spcAft>
              <a:buClrTx/>
              <a:buSzTx/>
              <a:buFontTx/>
              <a:buNone/>
              <a:tabLst/>
              <a:defRPr/>
            </a:pPr>
            <a:endPar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endParaRPr>
          </a:p>
          <a:p>
            <a:pPr marL="10583" marR="4233" lvl="0" indent="0" algn="l" defTabSz="914400" rtl="0" eaLnBrk="1" fontAlgn="auto" latinLnBrk="0" hangingPunct="1">
              <a:lnSpc>
                <a:spcPct val="104200"/>
              </a:lnSpc>
              <a:spcBef>
                <a:spcPts val="17"/>
              </a:spcBef>
              <a:spcAft>
                <a:spcPts val="0"/>
              </a:spcAft>
              <a:buClrTx/>
              <a:buSzTx/>
              <a:buFontTx/>
              <a:buNone/>
              <a:tabLst/>
              <a:defRPr/>
            </a:pP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Currently operational or under construction in NY:</a:t>
            </a:r>
          </a:p>
          <a:p>
            <a:pPr marL="753533" marR="4233" lvl="1" indent="-28575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5 Rooftop Projects</a:t>
            </a:r>
          </a:p>
          <a:p>
            <a:pPr marL="753533" marR="4233" lvl="1" indent="-28575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11 Energy Storage Projects</a:t>
            </a:r>
          </a:p>
          <a:p>
            <a:pPr marL="753533" marR="4233" lvl="1" indent="-28575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4 Brownfield Sites</a:t>
            </a:r>
          </a:p>
          <a:p>
            <a:pPr marL="753533" marR="4233" lvl="1" indent="-28575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1600" b="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37 Traditional Sites </a:t>
            </a:r>
          </a:p>
          <a:p>
            <a:pPr marL="10583" marR="4233" lvl="0" indent="0" algn="l" defTabSz="914400" rtl="0" eaLnBrk="1" fontAlgn="auto" latinLnBrk="0" hangingPunct="1">
              <a:lnSpc>
                <a:spcPct val="104200"/>
              </a:lnSpc>
              <a:spcBef>
                <a:spcPts val="17"/>
              </a:spcBef>
              <a:spcAft>
                <a:spcPts val="0"/>
              </a:spcAft>
              <a:buClrTx/>
              <a:buSzTx/>
              <a:buFontTx/>
              <a:buNone/>
              <a:tabLst/>
              <a:defRPr/>
            </a:pPr>
            <a:endParaRPr kumimoji="0" lang="en-US" sz="1600" b="0" i="0" u="none" strike="noStrike" kern="1200" cap="none" spc="-25" normalizeH="0" baseline="0" noProof="0" dirty="0">
              <a:ln>
                <a:noFill/>
              </a:ln>
              <a:solidFill>
                <a:prstClr val="black"/>
              </a:solidFill>
              <a:effectLst/>
              <a:uLnTx/>
              <a:uFillTx/>
              <a:latin typeface="Calibri Light" panose="020F0302020204030204"/>
              <a:ea typeface="+mn-lt"/>
              <a:cs typeface="Calibri" panose="020F0502020204030204"/>
            </a:endParaRPr>
          </a:p>
          <a:p>
            <a:pPr marL="10583" marR="4233" lvl="0" indent="0" algn="l" defTabSz="914400" rtl="0" eaLnBrk="1" fontAlgn="auto" latinLnBrk="0" hangingPunct="1">
              <a:lnSpc>
                <a:spcPct val="104200"/>
              </a:lnSpc>
              <a:spcBef>
                <a:spcPts val="17"/>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Light" panose="020F0302020204030204"/>
              <a:ea typeface="+mn-ea"/>
              <a:cs typeface="Arial"/>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5" cstate="print"/>
            <a:stretch>
              <a:fillRect/>
            </a:stretch>
          </p:blipFill>
          <p:spPr>
            <a:xfrm>
              <a:off x="13703822" y="599112"/>
              <a:ext cx="88658" cy="149250"/>
            </a:xfrm>
            <a:prstGeom prst="rect">
              <a:avLst/>
            </a:prstGeom>
          </p:spPr>
        </p:pic>
      </p:grpSp>
      <p:pic>
        <p:nvPicPr>
          <p:cNvPr id="12" name="Picture 11" descr="A picture containing sky, outdoor, solar cell, outdoor object&#10;&#10;Description automatically generated">
            <a:extLst>
              <a:ext uri="{FF2B5EF4-FFF2-40B4-BE49-F238E27FC236}">
                <a16:creationId xmlns:a16="http://schemas.microsoft.com/office/drawing/2014/main" id="{591E949D-0374-4704-AAD0-A5FA9C206BE8}"/>
              </a:ext>
            </a:extLst>
          </p:cNvPr>
          <p:cNvPicPr>
            <a:picLocks noChangeAspect="1"/>
          </p:cNvPicPr>
          <p:nvPr/>
        </p:nvPicPr>
        <p:blipFill rotWithShape="1">
          <a:blip r:embed="rId6">
            <a:extLst>
              <a:ext uri="{28A0092B-C50C-407E-A947-70E740481C1C}">
                <a14:useLocalDpi xmlns:a14="http://schemas.microsoft.com/office/drawing/2010/main" val="0"/>
              </a:ext>
            </a:extLst>
          </a:blip>
          <a:srcRect t="42086"/>
          <a:stretch/>
        </p:blipFill>
        <p:spPr>
          <a:xfrm>
            <a:off x="4883562" y="3406923"/>
            <a:ext cx="6664081" cy="3121043"/>
          </a:xfrm>
          <a:prstGeom prst="rect">
            <a:avLst/>
          </a:prstGeom>
        </p:spPr>
      </p:pic>
    </p:spTree>
    <p:extLst>
      <p:ext uri="{BB962C8B-B14F-4D97-AF65-F5344CB8AC3E}">
        <p14:creationId xmlns:p14="http://schemas.microsoft.com/office/powerpoint/2010/main" val="2295862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4147179" y="2721114"/>
            <a:ext cx="480151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Older Comments</a:t>
            </a:r>
          </a:p>
        </p:txBody>
      </p:sp>
      <p:sp>
        <p:nvSpPr>
          <p:cNvPr id="16" name="object 5">
            <a:extLst>
              <a:ext uri="{FF2B5EF4-FFF2-40B4-BE49-F238E27FC236}">
                <a16:creationId xmlns:a16="http://schemas.microsoft.com/office/drawing/2014/main" id="{9F675F87-D298-B244-9BB4-5920C68A0D2D}"/>
              </a:ext>
            </a:extLst>
          </p:cNvPr>
          <p:cNvSpPr/>
          <p:nvPr/>
        </p:nvSpPr>
        <p:spPr>
          <a:xfrm>
            <a:off x="3915052" y="2596728"/>
            <a:ext cx="331113" cy="95665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697094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C189DF-7F96-A16C-C5E4-2AE5C5CA7ED9}"/>
              </a:ext>
            </a:extLst>
          </p:cNvPr>
          <p:cNvSpPr txBox="1"/>
          <p:nvPr/>
        </p:nvSpPr>
        <p:spPr>
          <a:xfrm>
            <a:off x="3047172" y="200975"/>
            <a:ext cx="6097656" cy="369332"/>
          </a:xfrm>
          <a:prstGeom prst="rect">
            <a:avLst/>
          </a:prstGeom>
          <a:noFill/>
        </p:spPr>
        <p:txBody>
          <a:bodyPr wrap="square">
            <a:spAutoFit/>
          </a:bodyPr>
          <a:lstStyle/>
          <a:p>
            <a:pPr marL="0" indent="0" algn="ctr">
              <a:buNone/>
            </a:pPr>
            <a:r>
              <a:rPr lang="en-US" b="1" kern="0" dirty="0"/>
              <a:t>EMF</a:t>
            </a:r>
            <a:endParaRPr lang="en-US" b="1" kern="0" dirty="0">
              <a:solidFill>
                <a:schemeClr val="tx1"/>
              </a:solidFill>
            </a:endParaRPr>
          </a:p>
        </p:txBody>
      </p:sp>
      <p:pic>
        <p:nvPicPr>
          <p:cNvPr id="3" name="Google Shape;163;p25">
            <a:extLst>
              <a:ext uri="{FF2B5EF4-FFF2-40B4-BE49-F238E27FC236}">
                <a16:creationId xmlns:a16="http://schemas.microsoft.com/office/drawing/2014/main" id="{57DFB411-3189-D0D1-A9D0-07804642A0C4}"/>
              </a:ext>
            </a:extLst>
          </p:cNvPr>
          <p:cNvPicPr preferRelativeResize="0">
            <a:picLocks noChangeAspect="1"/>
          </p:cNvPicPr>
          <p:nvPr/>
        </p:nvPicPr>
        <p:blipFill>
          <a:blip r:embed="rId3">
            <a:alphaModFix/>
          </a:blip>
          <a:stretch>
            <a:fillRect/>
          </a:stretch>
        </p:blipFill>
        <p:spPr>
          <a:xfrm>
            <a:off x="996939" y="163285"/>
            <a:ext cx="9928954" cy="6183565"/>
          </a:xfrm>
          <a:prstGeom prst="rect">
            <a:avLst/>
          </a:prstGeom>
          <a:noFill/>
          <a:ln>
            <a:noFill/>
          </a:ln>
        </p:spPr>
      </p:pic>
    </p:spTree>
    <p:extLst>
      <p:ext uri="{BB962C8B-B14F-4D97-AF65-F5344CB8AC3E}">
        <p14:creationId xmlns:p14="http://schemas.microsoft.com/office/powerpoint/2010/main" val="4186701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26763"/>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Viewshed Analysis</a:t>
            </a:r>
          </a:p>
        </p:txBody>
      </p:sp>
      <p:sp>
        <p:nvSpPr>
          <p:cNvPr id="15" name="object 2">
            <a:extLst>
              <a:ext uri="{FF2B5EF4-FFF2-40B4-BE49-F238E27FC236}">
                <a16:creationId xmlns:a16="http://schemas.microsoft.com/office/drawing/2014/main" id="{5E64D266-440C-E240-B750-E82BFDA15C3C}"/>
              </a:ext>
            </a:extLst>
          </p:cNvPr>
          <p:cNvSpPr txBox="1"/>
          <p:nvPr/>
        </p:nvSpPr>
        <p:spPr>
          <a:xfrm>
            <a:off x="588565" y="1504053"/>
            <a:ext cx="3547060" cy="3049126"/>
          </a:xfrm>
          <a:prstGeom prst="rect">
            <a:avLst/>
          </a:prstGeom>
        </p:spPr>
        <p:txBody>
          <a:bodyPr vert="horz" wrap="square" lIns="0" tIns="2117" rIns="0" bIns="0" rtlCol="0" anchor="t">
            <a:spAutoFit/>
          </a:bodyPr>
          <a:lstStyle/>
          <a:p>
            <a:pPr marL="45720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From the visual impact study, only one section, Section C (“receptor 3” in comments) was shown to have potential </a:t>
            </a:r>
            <a:r>
              <a:rPr lang="en-US" dirty="0">
                <a:latin typeface="Calibri Light" panose="020F0302020204030204" pitchFamily="34" charset="0"/>
                <a:ea typeface="Calibri" panose="020F0502020204030204" pitchFamily="34" charset="0"/>
                <a:cs typeface="Calibri Light" panose="020F0302020204030204" pitchFamily="34" charset="0"/>
              </a:rPr>
              <a:t>visual impact. While this section does show potential visibility, it is in fact very limited. The section cuts through a ~100ft break in the existing mature foliage that otherwise obscures the array along Wilson Hill Road. </a:t>
            </a:r>
            <a:endParaRPr lang="en-US" sz="18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4" cstate="print"/>
            <a:stretch>
              <a:fillRect/>
            </a:stretch>
          </p:blipFill>
          <p:spPr>
            <a:xfrm>
              <a:off x="13703822" y="599112"/>
              <a:ext cx="88658" cy="149250"/>
            </a:xfrm>
            <a:prstGeom prst="rect">
              <a:avLst/>
            </a:prstGeom>
          </p:spPr>
        </p:pic>
      </p:grpSp>
      <p:pic>
        <p:nvPicPr>
          <p:cNvPr id="3" name="Picture 2">
            <a:extLst>
              <a:ext uri="{FF2B5EF4-FFF2-40B4-BE49-F238E27FC236}">
                <a16:creationId xmlns:a16="http://schemas.microsoft.com/office/drawing/2014/main" id="{FDCCC7D3-37EA-CFD1-E065-6415295C241A}"/>
              </a:ext>
            </a:extLst>
          </p:cNvPr>
          <p:cNvPicPr>
            <a:picLocks noChangeAspect="1"/>
          </p:cNvPicPr>
          <p:nvPr/>
        </p:nvPicPr>
        <p:blipFill>
          <a:blip r:embed="rId5"/>
          <a:stretch>
            <a:fillRect/>
          </a:stretch>
        </p:blipFill>
        <p:spPr>
          <a:xfrm>
            <a:off x="4417109" y="541934"/>
            <a:ext cx="7774891" cy="3355139"/>
          </a:xfrm>
          <a:prstGeom prst="rect">
            <a:avLst/>
          </a:prstGeom>
        </p:spPr>
      </p:pic>
      <p:pic>
        <p:nvPicPr>
          <p:cNvPr id="10" name="Picture 9">
            <a:extLst>
              <a:ext uri="{FF2B5EF4-FFF2-40B4-BE49-F238E27FC236}">
                <a16:creationId xmlns:a16="http://schemas.microsoft.com/office/drawing/2014/main" id="{595DAA17-A11C-7708-B282-6FE1C7307491}"/>
              </a:ext>
            </a:extLst>
          </p:cNvPr>
          <p:cNvPicPr>
            <a:picLocks noChangeAspect="1"/>
          </p:cNvPicPr>
          <p:nvPr/>
        </p:nvPicPr>
        <p:blipFill rotWithShape="1">
          <a:blip r:embed="rId6"/>
          <a:srcRect t="20433" b="13701"/>
          <a:stretch/>
        </p:blipFill>
        <p:spPr>
          <a:xfrm>
            <a:off x="4953650" y="3897073"/>
            <a:ext cx="5686801" cy="2785478"/>
          </a:xfrm>
          <a:prstGeom prst="rect">
            <a:avLst/>
          </a:prstGeom>
        </p:spPr>
      </p:pic>
      <p:sp>
        <p:nvSpPr>
          <p:cNvPr id="2" name="Isosceles Triangle 1">
            <a:extLst>
              <a:ext uri="{FF2B5EF4-FFF2-40B4-BE49-F238E27FC236}">
                <a16:creationId xmlns:a16="http://schemas.microsoft.com/office/drawing/2014/main" id="{0BA728CD-D5A7-EB4A-7293-D9C7B8C032B8}"/>
              </a:ext>
            </a:extLst>
          </p:cNvPr>
          <p:cNvSpPr/>
          <p:nvPr/>
        </p:nvSpPr>
        <p:spPr>
          <a:xfrm>
            <a:off x="6966857" y="2290354"/>
            <a:ext cx="91440" cy="145869"/>
          </a:xfrm>
          <a:prstGeom prst="triangl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E5EE7C5B-5346-8147-D8D9-1066875AB7ED}"/>
              </a:ext>
            </a:extLst>
          </p:cNvPr>
          <p:cNvCxnSpPr>
            <a:cxnSpLocks/>
          </p:cNvCxnSpPr>
          <p:nvPr/>
        </p:nvCxnSpPr>
        <p:spPr>
          <a:xfrm flipH="1">
            <a:off x="7012577" y="1667691"/>
            <a:ext cx="189412" cy="6226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2677F92-6FC3-5BF0-6B40-A2605E8F9A91}"/>
              </a:ext>
            </a:extLst>
          </p:cNvPr>
          <p:cNvSpPr txBox="1"/>
          <p:nvPr/>
        </p:nvSpPr>
        <p:spPr>
          <a:xfrm>
            <a:off x="6494510" y="1407493"/>
            <a:ext cx="1469659" cy="276999"/>
          </a:xfrm>
          <a:prstGeom prst="rect">
            <a:avLst/>
          </a:prstGeom>
          <a:noFill/>
        </p:spPr>
        <p:txBody>
          <a:bodyPr wrap="square" rtlCol="0">
            <a:spAutoFit/>
          </a:bodyPr>
          <a:lstStyle/>
          <a:p>
            <a:r>
              <a:rPr lang="en-US" sz="1200" dirty="0"/>
              <a:t>Proposed Screening</a:t>
            </a:r>
          </a:p>
        </p:txBody>
      </p:sp>
    </p:spTree>
    <p:extLst>
      <p:ext uri="{BB962C8B-B14F-4D97-AF65-F5344CB8AC3E}">
        <p14:creationId xmlns:p14="http://schemas.microsoft.com/office/powerpoint/2010/main" val="2328529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26763"/>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Landscaping Measures</a:t>
            </a:r>
          </a:p>
        </p:txBody>
      </p:sp>
      <p:sp>
        <p:nvSpPr>
          <p:cNvPr id="15" name="object 2">
            <a:extLst>
              <a:ext uri="{FF2B5EF4-FFF2-40B4-BE49-F238E27FC236}">
                <a16:creationId xmlns:a16="http://schemas.microsoft.com/office/drawing/2014/main" id="{5E64D266-440C-E240-B750-E82BFDA15C3C}"/>
              </a:ext>
            </a:extLst>
          </p:cNvPr>
          <p:cNvSpPr txBox="1"/>
          <p:nvPr/>
        </p:nvSpPr>
        <p:spPr>
          <a:xfrm>
            <a:off x="588565" y="1504053"/>
            <a:ext cx="3547060" cy="3880122"/>
          </a:xfrm>
          <a:prstGeom prst="rect">
            <a:avLst/>
          </a:prstGeom>
        </p:spPr>
        <p:txBody>
          <a:bodyPr vert="horz" wrap="square" lIns="0" tIns="2117" rIns="0" bIns="0" rtlCol="0" anchor="t">
            <a:spAutoFit/>
          </a:bodyPr>
          <a:lstStyle/>
          <a:p>
            <a:pPr marL="45720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The foliage areas around the array will largely be conserved, providing screening for the project from most viewsheds. </a:t>
            </a:r>
            <a:r>
              <a:rPr lang="en-US" dirty="0">
                <a:latin typeface="Calibri Light" panose="020F0302020204030204" pitchFamily="34" charset="0"/>
                <a:ea typeface="Calibri" panose="020F0502020204030204" pitchFamily="34" charset="0"/>
                <a:cs typeface="Calibri Light" panose="020F0302020204030204" pitchFamily="34" charset="0"/>
              </a:rPr>
              <a:t>Post-construction, areas will be planted with a pollinator supportive seedling mix. Within the fence and under the panels will be planted with low growing vegetation that prevents erosion. Outside the fence, taller growing pollinator friendly mix will be planted, and provide a greater variety for those species. </a:t>
            </a:r>
            <a:endParaRPr lang="en-US" sz="18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pic>
        <p:nvPicPr>
          <p:cNvPr id="1026" name="Picture 2" descr="Solar and pollinators: a photo essay – pv magazine USA">
            <a:extLst>
              <a:ext uri="{FF2B5EF4-FFF2-40B4-BE49-F238E27FC236}">
                <a16:creationId xmlns:a16="http://schemas.microsoft.com/office/drawing/2014/main" id="{B8C9F88B-0FDB-7521-C6FA-D255E3694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7970" y="1270395"/>
            <a:ext cx="7937588" cy="396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9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26763"/>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73189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Operations + Maintenance</a:t>
            </a:r>
          </a:p>
        </p:txBody>
      </p:sp>
      <p:sp>
        <p:nvSpPr>
          <p:cNvPr id="15" name="object 2">
            <a:extLst>
              <a:ext uri="{FF2B5EF4-FFF2-40B4-BE49-F238E27FC236}">
                <a16:creationId xmlns:a16="http://schemas.microsoft.com/office/drawing/2014/main" id="{5E64D266-440C-E240-B750-E82BFDA15C3C}"/>
              </a:ext>
            </a:extLst>
          </p:cNvPr>
          <p:cNvSpPr txBox="1"/>
          <p:nvPr/>
        </p:nvSpPr>
        <p:spPr>
          <a:xfrm>
            <a:off x="588565" y="1504053"/>
            <a:ext cx="3547060" cy="3880122"/>
          </a:xfrm>
          <a:prstGeom prst="rect">
            <a:avLst/>
          </a:prstGeom>
        </p:spPr>
        <p:txBody>
          <a:bodyPr vert="horz" wrap="square" lIns="0" tIns="2117" rIns="0" bIns="0" rtlCol="0" anchor="t">
            <a:spAutoFit/>
          </a:bodyPr>
          <a:lstStyle/>
          <a:p>
            <a:pPr marL="457200" marR="0">
              <a:spcBef>
                <a:spcPts val="0"/>
              </a:spcBef>
              <a:spcAft>
                <a:spcPts val="0"/>
              </a:spcAft>
            </a:pPr>
            <a:r>
              <a:rPr lang="en-US" sz="1800" dirty="0">
                <a:effectLst/>
                <a:latin typeface="Calibri Light" panose="020F0302020204030204" pitchFamily="34" charset="0"/>
                <a:ea typeface="Calibri" panose="020F0502020204030204" pitchFamily="34" charset="0"/>
                <a:cs typeface="Calibri Light" panose="020F0302020204030204" pitchFamily="34" charset="0"/>
              </a:rPr>
              <a:t>As a nationwide owner operator, Nexamp provides operations and maintenance in house. We actively monitor and provide preventative, corrective, and condition based maintenance, with 100 of MWs in plants across NY. As one company that provides wrap around services for the duration of the project, Hoosick should feel confident knowing that they have one partner in the operation of this facility. </a:t>
            </a: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
        <p:nvSpPr>
          <p:cNvPr id="2" name="Rectangle 1">
            <a:extLst>
              <a:ext uri="{FF2B5EF4-FFF2-40B4-BE49-F238E27FC236}">
                <a16:creationId xmlns:a16="http://schemas.microsoft.com/office/drawing/2014/main" id="{68FEF187-0532-B2AB-BB51-8546009E54AA}"/>
              </a:ext>
            </a:extLst>
          </p:cNvPr>
          <p:cNvSpPr/>
          <p:nvPr/>
        </p:nvSpPr>
        <p:spPr>
          <a:xfrm>
            <a:off x="6524546" y="840888"/>
            <a:ext cx="73189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Decommissioning</a:t>
            </a:r>
          </a:p>
        </p:txBody>
      </p:sp>
      <p:sp>
        <p:nvSpPr>
          <p:cNvPr id="9" name="object 2">
            <a:extLst>
              <a:ext uri="{FF2B5EF4-FFF2-40B4-BE49-F238E27FC236}">
                <a16:creationId xmlns:a16="http://schemas.microsoft.com/office/drawing/2014/main" id="{C7117FF7-AA3E-70A4-30EF-BCAA0430D9DE}"/>
              </a:ext>
            </a:extLst>
          </p:cNvPr>
          <p:cNvSpPr txBox="1"/>
          <p:nvPr/>
        </p:nvSpPr>
        <p:spPr>
          <a:xfrm>
            <a:off x="6636938" y="1402418"/>
            <a:ext cx="3547060" cy="3880122"/>
          </a:xfrm>
          <a:prstGeom prst="rect">
            <a:avLst/>
          </a:prstGeom>
        </p:spPr>
        <p:txBody>
          <a:bodyPr vert="horz" wrap="square" lIns="0" tIns="2117" rIns="0" bIns="0" rtlCol="0" anchor="t">
            <a:spAutoFit/>
          </a:bodyPr>
          <a:lstStyle/>
          <a:p>
            <a:pPr algn="l"/>
            <a:r>
              <a:rPr lang="en-US" sz="1800" b="0" i="0" u="none" strike="noStrike" baseline="0" dirty="0">
                <a:solidFill>
                  <a:srgbClr val="000000"/>
                </a:solidFill>
                <a:latin typeface="+mj-lt"/>
              </a:rPr>
              <a:t>The Facility will be decommissioned by completing the following major steps: Dismantlement, Demolition, and Recycle or Disposal; and Site Stabilization, as further described below. Nexamp </a:t>
            </a:r>
            <a:r>
              <a:rPr lang="en-US" sz="1800" b="0" i="0" u="none" strike="noStrike" baseline="0" dirty="0">
                <a:solidFill>
                  <a:srgbClr val="000000"/>
                </a:solidFill>
                <a:latin typeface="+mj-lt"/>
                <a:cs typeface="Calibri Light" panose="020F0302020204030204" pitchFamily="34" charset="0"/>
              </a:rPr>
              <a:t>will</a:t>
            </a:r>
            <a:r>
              <a:rPr lang="en-US" sz="1800" b="0" i="0" u="none" strike="noStrike" baseline="0" dirty="0">
                <a:solidFill>
                  <a:srgbClr val="000000"/>
                </a:solidFill>
                <a:latin typeface="+mj-lt"/>
              </a:rPr>
              <a:t> post a decommissioning bond with the Town to ensure proper decommissioning in any scenario. Nexamp will remove all equipment and material from the site, and strive to recycle and reuse as much as commercially practicable – as part of a commitment to a sustainable grid. </a:t>
            </a:r>
          </a:p>
        </p:txBody>
      </p:sp>
    </p:spTree>
    <p:extLst>
      <p:ext uri="{BB962C8B-B14F-4D97-AF65-F5344CB8AC3E}">
        <p14:creationId xmlns:p14="http://schemas.microsoft.com/office/powerpoint/2010/main" val="750193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26763"/>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3056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Town Permitting</a:t>
            </a:r>
          </a:p>
        </p:txBody>
      </p:sp>
      <p:sp>
        <p:nvSpPr>
          <p:cNvPr id="15" name="object 2">
            <a:extLst>
              <a:ext uri="{FF2B5EF4-FFF2-40B4-BE49-F238E27FC236}">
                <a16:creationId xmlns:a16="http://schemas.microsoft.com/office/drawing/2014/main" id="{5E64D266-440C-E240-B750-E82BFDA15C3C}"/>
              </a:ext>
            </a:extLst>
          </p:cNvPr>
          <p:cNvSpPr txBox="1"/>
          <p:nvPr/>
        </p:nvSpPr>
        <p:spPr>
          <a:xfrm>
            <a:off x="588565" y="1254140"/>
            <a:ext cx="10912357" cy="5542116"/>
          </a:xfrm>
          <a:prstGeom prst="rect">
            <a:avLst/>
          </a:prstGeom>
        </p:spPr>
        <p:txBody>
          <a:bodyPr vert="horz" wrap="square" lIns="0" tIns="2117" rIns="0" bIns="0" rtlCol="0" anchor="t">
            <a:spAutoFit/>
          </a:bodyPr>
          <a:lstStyle/>
          <a:p>
            <a:pPr marL="0" marR="0">
              <a:spcBef>
                <a:spcPts val="0"/>
              </a:spcBef>
              <a:spcAft>
                <a:spcPts val="0"/>
              </a:spcAft>
            </a:pPr>
            <a:r>
              <a:rPr lang="en-US" sz="2400" dirty="0">
                <a:effectLst/>
                <a:latin typeface="Calibri Light" panose="020F0302020204030204" pitchFamily="34" charset="0"/>
                <a:ea typeface="Calibri" panose="020F0502020204030204" pitchFamily="34" charset="0"/>
                <a:cs typeface="Calibri Light" panose="020F0302020204030204" pitchFamily="34" charset="0"/>
              </a:rPr>
              <a:t> </a:t>
            </a:r>
          </a:p>
          <a:p>
            <a:pPr marL="0" marR="0">
              <a:spcBef>
                <a:spcPts val="0"/>
              </a:spcBef>
              <a:spcAft>
                <a:spcPts val="0"/>
              </a:spcAft>
            </a:pPr>
            <a:r>
              <a:rPr lang="en-US" sz="2400" dirty="0">
                <a:effectLst/>
                <a:latin typeface="Calibri Light" panose="020F0302020204030204" pitchFamily="34" charset="0"/>
                <a:ea typeface="Calibri" panose="020F0502020204030204" pitchFamily="34" charset="0"/>
                <a:cs typeface="Calibri Light" panose="020F0302020204030204" pitchFamily="34" charset="0"/>
              </a:rPr>
              <a:t>The applicant is seeking Special Use Permit approval from the Town of Hoosick Zoning Board. Through that process, the applicant will also seek a SEQR declaration.  Other approvals outside of Hoosick’s jurisdiction include</a:t>
            </a:r>
            <a:r>
              <a:rPr lang="en-US" sz="2400" dirty="0">
                <a:latin typeface="Calibri Light" panose="020F0302020204030204" pitchFamily="34" charset="0"/>
                <a:ea typeface="Calibri" panose="020F0502020204030204" pitchFamily="34" charset="0"/>
                <a:cs typeface="Calibri Light" panose="020F0302020204030204" pitchFamily="34" charset="0"/>
              </a:rPr>
              <a:t>: </a:t>
            </a:r>
          </a:p>
          <a:p>
            <a:pPr marL="342900" marR="0" indent="-342900">
              <a:spcBef>
                <a:spcPts val="0"/>
              </a:spcBef>
              <a:spcAft>
                <a:spcPts val="0"/>
              </a:spcAft>
              <a:buFont typeface="Arial" panose="020B0604020202020204" pitchFamily="34" charset="0"/>
              <a:buChar char="•"/>
            </a:pPr>
            <a:r>
              <a:rPr lang="en-US" sz="2400" dirty="0">
                <a:latin typeface="Calibri Light" panose="020F0302020204030204" pitchFamily="34" charset="0"/>
                <a:ea typeface="Calibri" panose="020F0502020204030204" pitchFamily="34" charset="0"/>
                <a:cs typeface="Calibri Light" panose="020F0302020204030204" pitchFamily="34" charset="0"/>
              </a:rPr>
              <a:t>239-m referral to Rensselaer County – </a:t>
            </a:r>
            <a:r>
              <a:rPr lang="en-US" sz="2400" b="1" dirty="0">
                <a:latin typeface="Calibri Light" panose="020F0302020204030204" pitchFamily="34" charset="0"/>
                <a:ea typeface="Calibri" panose="020F0502020204030204" pitchFamily="34" charset="0"/>
                <a:cs typeface="Calibri Light" panose="020F0302020204030204" pitchFamily="34" charset="0"/>
              </a:rPr>
              <a:t>Received, November, 2023</a:t>
            </a:r>
            <a:endParaRPr lang="en-US" sz="2400" dirty="0">
              <a:latin typeface="Calibri Light" panose="020F0302020204030204" pitchFamily="34" charset="0"/>
              <a:ea typeface="Calibri" panose="020F0502020204030204" pitchFamily="34" charset="0"/>
              <a:cs typeface="Calibri Light" panose="020F0302020204030204" pitchFamily="34" charset="0"/>
            </a:endParaRPr>
          </a:p>
          <a:p>
            <a:pPr marL="342900" marR="0" indent="-342900">
              <a:spcBef>
                <a:spcPts val="0"/>
              </a:spcBef>
              <a:spcAft>
                <a:spcPts val="0"/>
              </a:spcAft>
              <a:buFont typeface="Arial" panose="020B0604020202020204" pitchFamily="34" charset="0"/>
              <a:buChar char="•"/>
            </a:pPr>
            <a:r>
              <a:rPr lang="en-US" sz="2400" dirty="0">
                <a:latin typeface="Calibri Light" panose="020F0302020204030204" pitchFamily="34" charset="0"/>
                <a:ea typeface="Calibri" panose="020F0502020204030204" pitchFamily="34" charset="0"/>
                <a:cs typeface="Calibri Light" panose="020F0302020204030204" pitchFamily="34" charset="0"/>
              </a:rPr>
              <a:t>NYS Agriculture and Markets NOI – </a:t>
            </a:r>
            <a:r>
              <a:rPr lang="en-US" sz="2400" b="1" dirty="0">
                <a:latin typeface="Calibri Light" panose="020F0302020204030204" pitchFamily="34" charset="0"/>
                <a:ea typeface="Calibri" panose="020F0502020204030204" pitchFamily="34" charset="0"/>
                <a:cs typeface="Calibri Light" panose="020F0302020204030204" pitchFamily="34" charset="0"/>
              </a:rPr>
              <a:t>To be submitted prior to construction</a:t>
            </a:r>
            <a:endParaRPr lang="en-US" sz="2400" dirty="0">
              <a:latin typeface="Calibri Light" panose="020F0302020204030204" pitchFamily="34" charset="0"/>
              <a:ea typeface="Calibri" panose="020F0502020204030204" pitchFamily="34" charset="0"/>
              <a:cs typeface="Calibri Light" panose="020F0302020204030204" pitchFamily="34" charset="0"/>
            </a:endParaRPr>
          </a:p>
          <a:p>
            <a:pPr marL="342900" marR="0" indent="-342900">
              <a:spcBef>
                <a:spcPts val="0"/>
              </a:spcBef>
              <a:spcAft>
                <a:spcPts val="0"/>
              </a:spcAft>
              <a:buFont typeface="Arial" panose="020B0604020202020204" pitchFamily="34" charset="0"/>
              <a:buChar char="•"/>
            </a:pPr>
            <a:r>
              <a:rPr lang="en-US" sz="2400" dirty="0">
                <a:latin typeface="Calibri Light" panose="020F0302020204030204" pitchFamily="34" charset="0"/>
                <a:ea typeface="Calibri" panose="020F0502020204030204" pitchFamily="34" charset="0"/>
                <a:cs typeface="Calibri Light" panose="020F0302020204030204" pitchFamily="34" charset="0"/>
              </a:rPr>
              <a:t>NYS DEC SPDES water permit – </a:t>
            </a:r>
            <a:r>
              <a:rPr lang="en-US" sz="2400" b="1" dirty="0">
                <a:latin typeface="Calibri Light" panose="020F0302020204030204" pitchFamily="34" charset="0"/>
                <a:ea typeface="Calibri" panose="020F0502020204030204" pitchFamily="34" charset="0"/>
                <a:cs typeface="Calibri Light" panose="020F0302020204030204" pitchFamily="34" charset="0"/>
              </a:rPr>
              <a:t>To be submitted prior to construction</a:t>
            </a:r>
            <a:endParaRPr lang="en-US" sz="2400" dirty="0">
              <a:latin typeface="Calibri Light" panose="020F0302020204030204" pitchFamily="34" charset="0"/>
              <a:ea typeface="Calibri" panose="020F0502020204030204" pitchFamily="34" charset="0"/>
              <a:cs typeface="Calibri Light" panose="020F0302020204030204" pitchFamily="34" charset="0"/>
            </a:endParaRPr>
          </a:p>
          <a:p>
            <a:pPr marL="342900" marR="0" indent="-342900">
              <a:spcBef>
                <a:spcPts val="0"/>
              </a:spcBef>
              <a:spcAft>
                <a:spcPts val="0"/>
              </a:spcAft>
              <a:buFont typeface="Arial" panose="020B0604020202020204" pitchFamily="34" charset="0"/>
              <a:buChar char="•"/>
            </a:pPr>
            <a:r>
              <a:rPr lang="en-US" sz="2400" dirty="0">
                <a:latin typeface="Calibri Light" panose="020F0302020204030204" pitchFamily="34" charset="0"/>
                <a:ea typeface="Calibri" panose="020F0502020204030204" pitchFamily="34" charset="0"/>
                <a:cs typeface="Calibri Light" panose="020F0302020204030204" pitchFamily="34" charset="0"/>
              </a:rPr>
              <a:t>NYS SHPO consultation – </a:t>
            </a:r>
            <a:r>
              <a:rPr lang="en-US" sz="2400" b="1" dirty="0">
                <a:latin typeface="Calibri Light" panose="020F0302020204030204" pitchFamily="34" charset="0"/>
                <a:ea typeface="Calibri" panose="020F0502020204030204" pitchFamily="34" charset="0"/>
                <a:cs typeface="Calibri Light" panose="020F0302020204030204" pitchFamily="34" charset="0"/>
              </a:rPr>
              <a:t>Received, April, 2023</a:t>
            </a:r>
            <a:endParaRPr lang="en-US" sz="2400" dirty="0">
              <a:latin typeface="Calibri Light" panose="020F0302020204030204" pitchFamily="34" charset="0"/>
              <a:ea typeface="Calibri" panose="020F0502020204030204" pitchFamily="34" charset="0"/>
              <a:cs typeface="Calibri Light" panose="020F0302020204030204" pitchFamily="34" charset="0"/>
            </a:endParaRPr>
          </a:p>
          <a:p>
            <a:pPr marL="342900" marR="0" indent="-342900">
              <a:spcBef>
                <a:spcPts val="0"/>
              </a:spcBef>
              <a:spcAft>
                <a:spcPts val="0"/>
              </a:spcAft>
              <a:buFont typeface="Arial" panose="020B0604020202020204" pitchFamily="34" charset="0"/>
              <a:buChar char="•"/>
            </a:pPr>
            <a:r>
              <a:rPr lang="en-US" sz="2400" dirty="0">
                <a:latin typeface="Calibri Light" panose="020F0302020204030204" pitchFamily="34" charset="0"/>
                <a:ea typeface="Calibri" panose="020F0502020204030204" pitchFamily="34" charset="0"/>
                <a:cs typeface="Calibri Light" panose="020F0302020204030204" pitchFamily="34" charset="0"/>
              </a:rPr>
              <a:t>FAA no impact determination – </a:t>
            </a:r>
            <a:r>
              <a:rPr lang="en-US" sz="2400" b="1" dirty="0">
                <a:latin typeface="Calibri Light" panose="020F0302020204030204" pitchFamily="34" charset="0"/>
                <a:ea typeface="Calibri" panose="020F0502020204030204" pitchFamily="34" charset="0"/>
                <a:cs typeface="Calibri Light" panose="020F0302020204030204" pitchFamily="34" charset="0"/>
              </a:rPr>
              <a:t>Notice Criteria Not Exceeded, February, 2023</a:t>
            </a:r>
          </a:p>
          <a:p>
            <a:pPr marL="342900" marR="0" indent="-342900">
              <a:spcBef>
                <a:spcPts val="0"/>
              </a:spcBef>
              <a:spcAft>
                <a:spcPts val="0"/>
              </a:spcAft>
              <a:buFont typeface="Arial" panose="020B0604020202020204" pitchFamily="34" charset="0"/>
              <a:buChar char="•"/>
            </a:pPr>
            <a:r>
              <a:rPr lang="en-US" sz="2400" dirty="0">
                <a:latin typeface="Calibri Light" panose="020F0302020204030204" pitchFamily="34" charset="0"/>
                <a:ea typeface="Calibri" panose="020F0502020204030204" pitchFamily="34" charset="0"/>
                <a:cs typeface="Calibri Light" panose="020F0302020204030204" pitchFamily="34" charset="0"/>
              </a:rPr>
              <a:t>USFWS no impact letter – </a:t>
            </a:r>
            <a:r>
              <a:rPr lang="en-US" sz="2400" b="1" dirty="0">
                <a:latin typeface="Calibri Light" panose="020F0302020204030204" pitchFamily="34" charset="0"/>
                <a:ea typeface="Calibri" panose="020F0502020204030204" pitchFamily="34" charset="0"/>
                <a:cs typeface="Calibri Light" panose="020F0302020204030204" pitchFamily="34" charset="0"/>
              </a:rPr>
              <a:t>Received, February, 2023</a:t>
            </a:r>
            <a:endParaRPr lang="en-US" sz="2400" b="1" dirty="0">
              <a:effectLst/>
              <a:latin typeface="Calibri Light" panose="020F0302020204030204" pitchFamily="34" charset="0"/>
              <a:ea typeface="Calibri" panose="020F0502020204030204" pitchFamily="34" charset="0"/>
              <a:cs typeface="Calibri Light" panose="020F0302020204030204" pitchFamily="34" charset="0"/>
            </a:endParaRPr>
          </a:p>
          <a:p>
            <a:pPr marL="0" marR="0">
              <a:spcBef>
                <a:spcPts val="0"/>
              </a:spcBef>
              <a:spcAft>
                <a:spcPts val="0"/>
              </a:spcAft>
            </a:pPr>
            <a:r>
              <a:rPr lang="en-US" sz="2400" dirty="0">
                <a:effectLst/>
                <a:latin typeface="Calibri Light" panose="020F0302020204030204" pitchFamily="34" charset="0"/>
                <a:ea typeface="Calibri" panose="020F0502020204030204" pitchFamily="34" charset="0"/>
                <a:cs typeface="Calibri Light" panose="020F0302020204030204" pitchFamily="34" charset="0"/>
              </a:rPr>
              <a:t> </a:t>
            </a:r>
          </a:p>
          <a:p>
            <a:pPr marL="0" marR="0">
              <a:spcBef>
                <a:spcPts val="0"/>
              </a:spcBef>
              <a:spcAft>
                <a:spcPts val="0"/>
              </a:spcAft>
            </a:pPr>
            <a:r>
              <a:rPr lang="en-US" sz="2400" b="1" dirty="0">
                <a:effectLst/>
                <a:latin typeface="Calibri Light" panose="020F0302020204030204" pitchFamily="34" charset="0"/>
                <a:ea typeface="Calibri" panose="020F0502020204030204" pitchFamily="34" charset="0"/>
                <a:cs typeface="Calibri Light" panose="020F0302020204030204" pitchFamily="34" charset="0"/>
              </a:rPr>
              <a:t>Zoning Board:</a:t>
            </a:r>
            <a:endParaRPr lang="en-US" sz="2400" dirty="0">
              <a:effectLst/>
              <a:latin typeface="Calibri Light" panose="020F0302020204030204" pitchFamily="34" charset="0"/>
              <a:ea typeface="Calibri" panose="020F0502020204030204" pitchFamily="34" charset="0"/>
              <a:cs typeface="Calibri Light" panose="020F0302020204030204" pitchFamily="34" charset="0"/>
            </a:endParaRPr>
          </a:p>
          <a:p>
            <a:pPr marL="0" marR="0">
              <a:spcBef>
                <a:spcPts val="0"/>
              </a:spcBef>
              <a:spcAft>
                <a:spcPts val="0"/>
              </a:spcAft>
            </a:pPr>
            <a:r>
              <a:rPr lang="en-US" sz="2400" dirty="0">
                <a:effectLst/>
                <a:latin typeface="Calibri Light" panose="020F0302020204030204" pitchFamily="34" charset="0"/>
                <a:ea typeface="Calibri" panose="020F0502020204030204" pitchFamily="34" charset="0"/>
                <a:cs typeface="Calibri Light" panose="020F0302020204030204" pitchFamily="34" charset="0"/>
              </a:rPr>
              <a:t>SEQR Type I </a:t>
            </a:r>
          </a:p>
          <a:p>
            <a:r>
              <a:rPr lang="en-US" sz="2400" dirty="0">
                <a:latin typeface="Calibri Light" panose="020F0302020204030204" pitchFamily="34" charset="0"/>
                <a:ea typeface="Calibri" panose="020F0502020204030204" pitchFamily="34" charset="0"/>
                <a:cs typeface="Calibri Light" panose="020F0302020204030204" pitchFamily="34" charset="0"/>
              </a:rPr>
              <a:t>Special Permit</a:t>
            </a:r>
          </a:p>
          <a:p>
            <a:pPr marL="0" marR="0">
              <a:spcBef>
                <a:spcPts val="0"/>
              </a:spcBef>
              <a:spcAft>
                <a:spcPts val="0"/>
              </a:spcAft>
            </a:pPr>
            <a:endParaRPr lang="en-US" sz="24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3581146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DCBC07-4699-034C-9B90-9668432AF249}"/>
              </a:ext>
            </a:extLst>
          </p:cNvPr>
          <p:cNvSpPr txBox="1">
            <a:spLocks/>
          </p:cNvSpPr>
          <p:nvPr/>
        </p:nvSpPr>
        <p:spPr>
          <a:xfrm>
            <a:off x="172422" y="5960436"/>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0" i="0"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spcAft>
                <a:spcPts val="600"/>
              </a:spcAft>
            </a:pPr>
            <a:r>
              <a:rPr lang="en-US" sz="2600" b="1" dirty="0"/>
              <a:t>EMF</a:t>
            </a:r>
          </a:p>
        </p:txBody>
      </p:sp>
      <p:pic>
        <p:nvPicPr>
          <p:cNvPr id="3" name="Picture 2">
            <a:extLst>
              <a:ext uri="{FF2B5EF4-FFF2-40B4-BE49-F238E27FC236}">
                <a16:creationId xmlns:a16="http://schemas.microsoft.com/office/drawing/2014/main" id="{F925AEAF-DD1F-43B8-976E-2669218822FB}"/>
              </a:ext>
            </a:extLst>
          </p:cNvPr>
          <p:cNvPicPr>
            <a:picLocks noChangeAspect="1"/>
          </p:cNvPicPr>
          <p:nvPr/>
        </p:nvPicPr>
        <p:blipFill>
          <a:blip r:embed="rId3"/>
          <a:stretch>
            <a:fillRect/>
          </a:stretch>
        </p:blipFill>
        <p:spPr>
          <a:xfrm>
            <a:off x="1093946" y="73808"/>
            <a:ext cx="10004107" cy="6150673"/>
          </a:xfrm>
          <a:prstGeom prst="rect">
            <a:avLst/>
          </a:prstGeom>
        </p:spPr>
      </p:pic>
    </p:spTree>
    <p:extLst>
      <p:ext uri="{BB962C8B-B14F-4D97-AF65-F5344CB8AC3E}">
        <p14:creationId xmlns:p14="http://schemas.microsoft.com/office/powerpoint/2010/main" val="344916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977429-1281-4D46-906E-AF5452A7105D}"/>
              </a:ext>
            </a:extLst>
          </p:cNvPr>
          <p:cNvGrpSpPr/>
          <p:nvPr/>
        </p:nvGrpSpPr>
        <p:grpSpPr>
          <a:xfrm>
            <a:off x="1242825" y="0"/>
            <a:ext cx="4126500" cy="6227264"/>
            <a:chOff x="1242825" y="0"/>
            <a:chExt cx="4126500" cy="6227264"/>
          </a:xfrm>
        </p:grpSpPr>
        <p:pic>
          <p:nvPicPr>
            <p:cNvPr id="5" name="Picture 4">
              <a:extLst>
                <a:ext uri="{FF2B5EF4-FFF2-40B4-BE49-F238E27FC236}">
                  <a16:creationId xmlns:a16="http://schemas.microsoft.com/office/drawing/2014/main" id="{6F3DE2A5-13C4-4C8A-9D83-C9B343FDDFD0}"/>
                </a:ext>
              </a:extLst>
            </p:cNvPr>
            <p:cNvPicPr>
              <a:picLocks noChangeAspect="1"/>
            </p:cNvPicPr>
            <p:nvPr/>
          </p:nvPicPr>
          <p:blipFill>
            <a:blip r:embed="rId3"/>
            <a:stretch>
              <a:fillRect/>
            </a:stretch>
          </p:blipFill>
          <p:spPr>
            <a:xfrm>
              <a:off x="1242825" y="0"/>
              <a:ext cx="4126500" cy="6227264"/>
            </a:xfrm>
            <a:prstGeom prst="rect">
              <a:avLst/>
            </a:prstGeom>
          </p:spPr>
        </p:pic>
        <p:cxnSp>
          <p:nvCxnSpPr>
            <p:cNvPr id="3" name="Straight Connector 2">
              <a:extLst>
                <a:ext uri="{FF2B5EF4-FFF2-40B4-BE49-F238E27FC236}">
                  <a16:creationId xmlns:a16="http://schemas.microsoft.com/office/drawing/2014/main" id="{B6BA721E-EA40-4800-A82B-E0F1481D7A9C}"/>
                </a:ext>
              </a:extLst>
            </p:cNvPr>
            <p:cNvCxnSpPr>
              <a:cxnSpLocks/>
            </p:cNvCxnSpPr>
            <p:nvPr/>
          </p:nvCxnSpPr>
          <p:spPr>
            <a:xfrm>
              <a:off x="3477390" y="5045886"/>
              <a:ext cx="9010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27DCBC07-4699-034C-9B90-9668432AF249}"/>
              </a:ext>
            </a:extLst>
          </p:cNvPr>
          <p:cNvSpPr txBox="1">
            <a:spLocks/>
          </p:cNvSpPr>
          <p:nvPr/>
        </p:nvSpPr>
        <p:spPr>
          <a:xfrm>
            <a:off x="172422" y="5960436"/>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0" i="0"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spcAft>
                <a:spcPts val="600"/>
              </a:spcAft>
            </a:pPr>
            <a:r>
              <a:rPr lang="en-US" sz="2600" b="1" dirty="0"/>
              <a:t>Solar Panel Glare</a:t>
            </a:r>
          </a:p>
        </p:txBody>
      </p:sp>
      <p:grpSp>
        <p:nvGrpSpPr>
          <p:cNvPr id="17" name="Group 16">
            <a:extLst>
              <a:ext uri="{FF2B5EF4-FFF2-40B4-BE49-F238E27FC236}">
                <a16:creationId xmlns:a16="http://schemas.microsoft.com/office/drawing/2014/main" id="{FBF91A8D-BA52-4CBD-B6FB-5210B2A51FFF}"/>
              </a:ext>
            </a:extLst>
          </p:cNvPr>
          <p:cNvGrpSpPr/>
          <p:nvPr/>
        </p:nvGrpSpPr>
        <p:grpSpPr>
          <a:xfrm>
            <a:off x="4523579" y="720841"/>
            <a:ext cx="7407672" cy="4141694"/>
            <a:chOff x="4523579" y="720841"/>
            <a:chExt cx="7407672" cy="4141694"/>
          </a:xfrm>
        </p:grpSpPr>
        <p:pic>
          <p:nvPicPr>
            <p:cNvPr id="9" name="Picture 8">
              <a:extLst>
                <a:ext uri="{FF2B5EF4-FFF2-40B4-BE49-F238E27FC236}">
                  <a16:creationId xmlns:a16="http://schemas.microsoft.com/office/drawing/2014/main" id="{B1DC5984-464C-46FE-B97C-7B942EDB6748}"/>
                </a:ext>
              </a:extLst>
            </p:cNvPr>
            <p:cNvPicPr>
              <a:picLocks noChangeAspect="1"/>
            </p:cNvPicPr>
            <p:nvPr/>
          </p:nvPicPr>
          <p:blipFill>
            <a:blip r:embed="rId4"/>
            <a:stretch>
              <a:fillRect/>
            </a:stretch>
          </p:blipFill>
          <p:spPr>
            <a:xfrm>
              <a:off x="4657078" y="1572669"/>
              <a:ext cx="7274173" cy="665067"/>
            </a:xfrm>
            <a:prstGeom prst="rect">
              <a:avLst/>
            </a:prstGeom>
            <a:ln>
              <a:noFill/>
            </a:ln>
          </p:spPr>
        </p:pic>
        <p:pic>
          <p:nvPicPr>
            <p:cNvPr id="10" name="Picture 9">
              <a:extLst>
                <a:ext uri="{FF2B5EF4-FFF2-40B4-BE49-F238E27FC236}">
                  <a16:creationId xmlns:a16="http://schemas.microsoft.com/office/drawing/2014/main" id="{D5F49A85-846E-4ABC-8E80-C44F739EE41B}"/>
                </a:ext>
              </a:extLst>
            </p:cNvPr>
            <p:cNvPicPr>
              <a:picLocks noChangeAspect="1"/>
            </p:cNvPicPr>
            <p:nvPr/>
          </p:nvPicPr>
          <p:blipFill>
            <a:blip r:embed="rId5"/>
            <a:stretch>
              <a:fillRect/>
            </a:stretch>
          </p:blipFill>
          <p:spPr>
            <a:xfrm>
              <a:off x="4593966" y="730660"/>
              <a:ext cx="7083646" cy="770867"/>
            </a:xfrm>
            <a:prstGeom prst="rect">
              <a:avLst/>
            </a:prstGeom>
            <a:ln>
              <a:noFill/>
            </a:ln>
          </p:spPr>
        </p:pic>
        <p:pic>
          <p:nvPicPr>
            <p:cNvPr id="11" name="Picture 10">
              <a:extLst>
                <a:ext uri="{FF2B5EF4-FFF2-40B4-BE49-F238E27FC236}">
                  <a16:creationId xmlns:a16="http://schemas.microsoft.com/office/drawing/2014/main" id="{8D338218-F129-4200-8570-96098377CDC4}"/>
                </a:ext>
              </a:extLst>
            </p:cNvPr>
            <p:cNvPicPr>
              <a:picLocks noChangeAspect="1"/>
            </p:cNvPicPr>
            <p:nvPr/>
          </p:nvPicPr>
          <p:blipFill>
            <a:blip r:embed="rId6"/>
            <a:stretch>
              <a:fillRect/>
            </a:stretch>
          </p:blipFill>
          <p:spPr>
            <a:xfrm>
              <a:off x="7645094" y="2285402"/>
              <a:ext cx="4171408" cy="1594719"/>
            </a:xfrm>
            <a:prstGeom prst="rect">
              <a:avLst/>
            </a:prstGeom>
            <a:ln>
              <a:noFill/>
            </a:ln>
          </p:spPr>
        </p:pic>
        <p:pic>
          <p:nvPicPr>
            <p:cNvPr id="12" name="Picture 11">
              <a:extLst>
                <a:ext uri="{FF2B5EF4-FFF2-40B4-BE49-F238E27FC236}">
                  <a16:creationId xmlns:a16="http://schemas.microsoft.com/office/drawing/2014/main" id="{43BD0E1D-F26A-4789-B2B8-4ECFF9D7BB51}"/>
                </a:ext>
              </a:extLst>
            </p:cNvPr>
            <p:cNvPicPr>
              <a:picLocks noChangeAspect="1"/>
            </p:cNvPicPr>
            <p:nvPr/>
          </p:nvPicPr>
          <p:blipFill>
            <a:blip r:embed="rId7"/>
            <a:stretch>
              <a:fillRect/>
            </a:stretch>
          </p:blipFill>
          <p:spPr>
            <a:xfrm>
              <a:off x="9396814" y="3927787"/>
              <a:ext cx="2419688" cy="828791"/>
            </a:xfrm>
            <a:prstGeom prst="rect">
              <a:avLst/>
            </a:prstGeom>
            <a:ln>
              <a:solidFill>
                <a:schemeClr val="accent1"/>
              </a:solidFill>
            </a:ln>
          </p:spPr>
        </p:pic>
        <p:sp>
          <p:nvSpPr>
            <p:cNvPr id="13" name="Rectangle 12">
              <a:extLst>
                <a:ext uri="{FF2B5EF4-FFF2-40B4-BE49-F238E27FC236}">
                  <a16:creationId xmlns:a16="http://schemas.microsoft.com/office/drawing/2014/main" id="{6AA34D35-D6CC-41B9-AE4C-EF2F1F22160F}"/>
                </a:ext>
              </a:extLst>
            </p:cNvPr>
            <p:cNvSpPr/>
            <p:nvPr/>
          </p:nvSpPr>
          <p:spPr>
            <a:xfrm>
              <a:off x="4523579" y="720841"/>
              <a:ext cx="7407672" cy="4141694"/>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3304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DCBC07-4699-034C-9B90-9668432AF249}"/>
              </a:ext>
            </a:extLst>
          </p:cNvPr>
          <p:cNvSpPr txBox="1">
            <a:spLocks/>
          </p:cNvSpPr>
          <p:nvPr/>
        </p:nvSpPr>
        <p:spPr>
          <a:xfrm>
            <a:off x="172422" y="5960436"/>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0" i="0" kern="1200" baseline="0">
                <a:solidFill>
                  <a:schemeClr val="tx1">
                    <a:lumMod val="75000"/>
                    <a:lumOff val="25000"/>
                  </a:schemeClr>
                </a:solidFill>
                <a:latin typeface="Arial" panose="020B0604020202020204" pitchFamily="34" charset="0"/>
                <a:ea typeface="+mj-ea"/>
                <a:cs typeface="Arial" panose="020B0604020202020204" pitchFamily="34" charset="0"/>
              </a:defRPr>
            </a:lvl1pPr>
          </a:lstStyle>
          <a:p>
            <a:pPr>
              <a:spcAft>
                <a:spcPts val="600"/>
              </a:spcAft>
            </a:pPr>
            <a:r>
              <a:rPr lang="en-US" sz="2600" b="1" dirty="0"/>
              <a:t>SEQRA Process</a:t>
            </a:r>
          </a:p>
        </p:txBody>
      </p:sp>
      <p:sp>
        <p:nvSpPr>
          <p:cNvPr id="3" name="Google Shape;337;p46">
            <a:extLst>
              <a:ext uri="{FF2B5EF4-FFF2-40B4-BE49-F238E27FC236}">
                <a16:creationId xmlns:a16="http://schemas.microsoft.com/office/drawing/2014/main" id="{2AEE5777-276C-4644-8451-CB3389E1A37B}"/>
              </a:ext>
            </a:extLst>
          </p:cNvPr>
          <p:cNvSpPr txBox="1"/>
          <p:nvPr/>
        </p:nvSpPr>
        <p:spPr>
          <a:xfrm>
            <a:off x="456488" y="657148"/>
            <a:ext cx="6278035" cy="5707286"/>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SzPts val="2250"/>
              <a:buFont typeface="+mj-lt"/>
              <a:buAutoNum type="arabicPeriod"/>
            </a:pPr>
            <a:r>
              <a:rPr lang="en-US" sz="2000" b="1" strike="sngStrike" dirty="0"/>
              <a:t>Classify the Action</a:t>
            </a:r>
          </a:p>
          <a:p>
            <a:pPr marL="1028700" lvl="1" indent="-571500">
              <a:buSzPts val="2250"/>
              <a:buChar char="•"/>
            </a:pPr>
            <a:r>
              <a:rPr lang="en-US" b="1" strike="sngStrike" dirty="0"/>
              <a:t>Type I – Full Environmental Assessment Form (EAF)</a:t>
            </a:r>
          </a:p>
          <a:p>
            <a:pPr marL="1485900" lvl="2" indent="-571500">
              <a:buSzPts val="2250"/>
              <a:buChar char="•"/>
            </a:pPr>
            <a:r>
              <a:rPr lang="en-US" sz="1600" b="1" strike="sngStrike" dirty="0"/>
              <a:t>Projects that could require further review</a:t>
            </a:r>
          </a:p>
          <a:p>
            <a:pPr marL="1485900" lvl="2" indent="-571500">
              <a:buSzPts val="2250"/>
              <a:buChar char="•"/>
            </a:pPr>
            <a:r>
              <a:rPr lang="en-US" sz="1600" b="1" strike="sngStrike" dirty="0"/>
              <a:t>Nonresidential project disturbing more than 10 acres</a:t>
            </a:r>
          </a:p>
          <a:p>
            <a:pPr marL="1485900" lvl="2" indent="-571500">
              <a:buSzPts val="2250"/>
              <a:buChar char="•"/>
            </a:pPr>
            <a:r>
              <a:rPr lang="en-US" sz="1600" b="1" strike="sngStrike" dirty="0"/>
              <a:t>Full EAF Part 1 - Submitted</a:t>
            </a:r>
          </a:p>
          <a:p>
            <a:pPr marL="1028700" lvl="1" indent="-571500">
              <a:buSzPts val="2250"/>
              <a:buChar char="•"/>
            </a:pPr>
            <a:r>
              <a:rPr lang="en-US" b="1" strike="sngStrike" dirty="0"/>
              <a:t>Type II Actions – Short EAF</a:t>
            </a:r>
          </a:p>
          <a:p>
            <a:pPr marL="1028700" lvl="1" indent="-571500">
              <a:buSzPts val="2250"/>
              <a:buChar char="•"/>
            </a:pPr>
            <a:r>
              <a:rPr lang="en-US" b="1" strike="sngStrike" dirty="0"/>
              <a:t>Unlisted Actions – Short / Full EAF</a:t>
            </a:r>
          </a:p>
          <a:p>
            <a:pPr marL="571500" marR="0" lvl="0" indent="-428625" algn="l" rtl="0">
              <a:lnSpc>
                <a:spcPct val="100000"/>
              </a:lnSpc>
              <a:spcBef>
                <a:spcPts val="0"/>
              </a:spcBef>
              <a:spcAft>
                <a:spcPts val="0"/>
              </a:spcAft>
              <a:buClr>
                <a:srgbClr val="87AFB7"/>
              </a:buClr>
              <a:buSzPts val="2250"/>
              <a:buFont typeface="Arial"/>
              <a:buNone/>
            </a:pPr>
            <a:endParaRPr sz="2250" b="1" dirty="0"/>
          </a:p>
          <a:p>
            <a:pPr marL="571500" lvl="0" indent="-571500">
              <a:buSzPts val="2250"/>
              <a:buFont typeface="+mj-lt"/>
              <a:buAutoNum type="arabicPeriod" startAt="2"/>
            </a:pPr>
            <a:r>
              <a:rPr lang="en-US" sz="2000" b="1" strike="sngStrike" dirty="0"/>
              <a:t>Initiate Coordinated Review</a:t>
            </a:r>
          </a:p>
          <a:p>
            <a:pPr marL="1028700" lvl="1" indent="-571500">
              <a:buSzPts val="2250"/>
              <a:buChar char="•"/>
            </a:pPr>
            <a:r>
              <a:rPr lang="en-US" b="1" strike="sngStrike" dirty="0"/>
              <a:t>Notify Potentially Involved / Interested Agencies</a:t>
            </a:r>
          </a:p>
          <a:p>
            <a:pPr>
              <a:buSzPts val="2250"/>
            </a:pPr>
            <a:endParaRPr lang="en-US" b="1" dirty="0"/>
          </a:p>
          <a:p>
            <a:pPr>
              <a:buSzPts val="2250"/>
            </a:pPr>
            <a:r>
              <a:rPr lang="en-US" b="1" dirty="0">
                <a:solidFill>
                  <a:srgbClr val="FF0000"/>
                </a:solidFill>
              </a:rPr>
              <a:t>Requesting to set Public Hearing tonight and begin SEQRA Parts 2 &amp; 3 Review</a:t>
            </a:r>
          </a:p>
          <a:p>
            <a:pPr>
              <a:buSzPts val="2250"/>
            </a:pPr>
            <a:endParaRPr lang="en-US" b="1" dirty="0"/>
          </a:p>
          <a:p>
            <a:pPr marL="571500" lvl="0" indent="-571500">
              <a:buSzPts val="2250"/>
              <a:buFont typeface="+mj-lt"/>
              <a:buAutoNum type="arabicPeriod" startAt="2"/>
            </a:pPr>
            <a:r>
              <a:rPr lang="en-US" sz="2000" b="1" dirty="0"/>
              <a:t>Review Potential Project Impacts – Full EAF Part 2</a:t>
            </a:r>
            <a:endParaRPr lang="en-US" sz="2250" b="1" dirty="0"/>
          </a:p>
          <a:p>
            <a:pPr marL="571500" lvl="0" indent="-571500">
              <a:buSzPts val="2250"/>
              <a:buFont typeface="+mj-lt"/>
              <a:buAutoNum type="arabicPeriod" startAt="2"/>
            </a:pPr>
            <a:endParaRPr lang="en-US" sz="2250" b="1" dirty="0"/>
          </a:p>
          <a:p>
            <a:pPr marL="571500" lvl="0" indent="-571500">
              <a:buSzPts val="2250"/>
              <a:buFont typeface="+mj-lt"/>
              <a:buAutoNum type="arabicPeriod" startAt="2"/>
            </a:pPr>
            <a:r>
              <a:rPr lang="en-US" sz="2000" b="1" dirty="0"/>
              <a:t>Determine Project Significance – Full EAF Part 3</a:t>
            </a:r>
          </a:p>
          <a:p>
            <a:pPr marL="571500" lvl="0" indent="-571500">
              <a:buSzPts val="2250"/>
              <a:buFont typeface="+mj-lt"/>
              <a:buAutoNum type="arabicPeriod" startAt="2"/>
            </a:pPr>
            <a:endParaRPr lang="en-US" sz="2000" b="1" dirty="0"/>
          </a:p>
        </p:txBody>
      </p:sp>
      <p:sp>
        <p:nvSpPr>
          <p:cNvPr id="4" name="Google Shape;338;p46">
            <a:extLst>
              <a:ext uri="{FF2B5EF4-FFF2-40B4-BE49-F238E27FC236}">
                <a16:creationId xmlns:a16="http://schemas.microsoft.com/office/drawing/2014/main" id="{55405D03-7E04-46D2-A2DB-58C7DDC75A00}"/>
              </a:ext>
            </a:extLst>
          </p:cNvPr>
          <p:cNvSpPr txBox="1"/>
          <p:nvPr/>
        </p:nvSpPr>
        <p:spPr>
          <a:xfrm>
            <a:off x="172422" y="151844"/>
            <a:ext cx="10257300" cy="50530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50" b="1" u="sng" dirty="0"/>
              <a:t>SEQRA Process</a:t>
            </a:r>
            <a:endParaRPr b="1" dirty="0"/>
          </a:p>
          <a:p>
            <a:pPr marL="428625" marR="0" lvl="0" indent="-285750" algn="l" rtl="0">
              <a:spcBef>
                <a:spcPts val="0"/>
              </a:spcBef>
              <a:spcAft>
                <a:spcPts val="0"/>
              </a:spcAft>
              <a:buClr>
                <a:schemeClr val="dk1"/>
              </a:buClr>
              <a:buSzPts val="2250"/>
              <a:buFont typeface="Arial"/>
              <a:buNone/>
            </a:pPr>
            <a:endParaRPr sz="2250" b="1" dirty="0"/>
          </a:p>
        </p:txBody>
      </p:sp>
      <p:pic>
        <p:nvPicPr>
          <p:cNvPr id="1026" name="Picture 2" descr="flow chart outlining the scope of the EAF Workbooks">
            <a:extLst>
              <a:ext uri="{FF2B5EF4-FFF2-40B4-BE49-F238E27FC236}">
                <a16:creationId xmlns:a16="http://schemas.microsoft.com/office/drawing/2014/main" id="{B6D445E7-1DD3-47EF-936D-33438CBEC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717" y="657148"/>
            <a:ext cx="5386283" cy="5386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19081B4-0253-498B-A707-B261676C575A}"/>
              </a:ext>
            </a:extLst>
          </p:cNvPr>
          <p:cNvGrpSpPr>
            <a:grpSpLocks noChangeAspect="1"/>
          </p:cNvGrpSpPr>
          <p:nvPr/>
        </p:nvGrpSpPr>
        <p:grpSpPr>
          <a:xfrm>
            <a:off x="7455957" y="57702"/>
            <a:ext cx="4066600" cy="591015"/>
            <a:chOff x="6861251" y="5382508"/>
            <a:chExt cx="4819041" cy="700370"/>
          </a:xfrm>
        </p:grpSpPr>
        <p:pic>
          <p:nvPicPr>
            <p:cNvPr id="5" name="Picture 4">
              <a:extLst>
                <a:ext uri="{FF2B5EF4-FFF2-40B4-BE49-F238E27FC236}">
                  <a16:creationId xmlns:a16="http://schemas.microsoft.com/office/drawing/2014/main" id="{DC286E5E-CE5F-4BED-B925-AE9AD64B4F18}"/>
                </a:ext>
              </a:extLst>
            </p:cNvPr>
            <p:cNvPicPr>
              <a:picLocks noChangeAspect="1"/>
            </p:cNvPicPr>
            <p:nvPr/>
          </p:nvPicPr>
          <p:blipFill>
            <a:blip r:embed="rId4"/>
            <a:stretch>
              <a:fillRect/>
            </a:stretch>
          </p:blipFill>
          <p:spPr>
            <a:xfrm>
              <a:off x="6861251" y="5386283"/>
              <a:ext cx="1824838" cy="694174"/>
            </a:xfrm>
            <a:prstGeom prst="rect">
              <a:avLst/>
            </a:prstGeom>
          </p:spPr>
        </p:pic>
        <p:pic>
          <p:nvPicPr>
            <p:cNvPr id="6" name="Picture 5">
              <a:extLst>
                <a:ext uri="{FF2B5EF4-FFF2-40B4-BE49-F238E27FC236}">
                  <a16:creationId xmlns:a16="http://schemas.microsoft.com/office/drawing/2014/main" id="{C8B83AB8-4D45-4817-91B7-1465D65B5633}"/>
                </a:ext>
              </a:extLst>
            </p:cNvPr>
            <p:cNvPicPr>
              <a:picLocks noChangeAspect="1"/>
            </p:cNvPicPr>
            <p:nvPr/>
          </p:nvPicPr>
          <p:blipFill>
            <a:blip r:embed="rId5"/>
            <a:stretch>
              <a:fillRect/>
            </a:stretch>
          </p:blipFill>
          <p:spPr>
            <a:xfrm>
              <a:off x="8377627" y="5382508"/>
              <a:ext cx="3302665" cy="700370"/>
            </a:xfrm>
            <a:prstGeom prst="rect">
              <a:avLst/>
            </a:prstGeom>
          </p:spPr>
        </p:pic>
      </p:grpSp>
    </p:spTree>
    <p:extLst>
      <p:ext uri="{BB962C8B-B14F-4D97-AF65-F5344CB8AC3E}">
        <p14:creationId xmlns:p14="http://schemas.microsoft.com/office/powerpoint/2010/main" val="1262368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4147179" y="2721114"/>
            <a:ext cx="480151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p:txBody>
      </p:sp>
      <p:sp>
        <p:nvSpPr>
          <p:cNvPr id="16" name="object 5">
            <a:extLst>
              <a:ext uri="{FF2B5EF4-FFF2-40B4-BE49-F238E27FC236}">
                <a16:creationId xmlns:a16="http://schemas.microsoft.com/office/drawing/2014/main" id="{9F675F87-D298-B244-9BB4-5920C68A0D2D}"/>
              </a:ext>
            </a:extLst>
          </p:cNvPr>
          <p:cNvSpPr/>
          <p:nvPr/>
        </p:nvSpPr>
        <p:spPr>
          <a:xfrm>
            <a:off x="3915052" y="2596728"/>
            <a:ext cx="331113" cy="95665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04796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53958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How Community Solar Works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pic>
        <p:nvPicPr>
          <p:cNvPr id="2050" name="Picture 2" descr="Dutchess County Interfaith Council - Nexamp Solar Program">
            <a:extLst>
              <a:ext uri="{FF2B5EF4-FFF2-40B4-BE49-F238E27FC236}">
                <a16:creationId xmlns:a16="http://schemas.microsoft.com/office/drawing/2014/main" id="{6FA522A0-8395-2BBF-D0FF-FCD95308D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880884"/>
            <a:ext cx="116967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736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6" y="808730"/>
            <a:ext cx="53958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Substation Data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pic>
        <p:nvPicPr>
          <p:cNvPr id="3" name="Picture 2">
            <a:extLst>
              <a:ext uri="{FF2B5EF4-FFF2-40B4-BE49-F238E27FC236}">
                <a16:creationId xmlns:a16="http://schemas.microsoft.com/office/drawing/2014/main" id="{9BD5C47E-B0E7-54C5-C755-2C130DF30117}"/>
              </a:ext>
            </a:extLst>
          </p:cNvPr>
          <p:cNvPicPr>
            <a:picLocks noChangeAspect="1"/>
          </p:cNvPicPr>
          <p:nvPr/>
        </p:nvPicPr>
        <p:blipFill rotWithShape="1">
          <a:blip r:embed="rId4"/>
          <a:srcRect r="45226"/>
          <a:stretch/>
        </p:blipFill>
        <p:spPr>
          <a:xfrm>
            <a:off x="869091" y="1277814"/>
            <a:ext cx="9240110" cy="4514777"/>
          </a:xfrm>
          <a:prstGeom prst="rect">
            <a:avLst/>
          </a:prstGeom>
        </p:spPr>
      </p:pic>
      <p:pic>
        <p:nvPicPr>
          <p:cNvPr id="9" name="Picture 8">
            <a:extLst>
              <a:ext uri="{FF2B5EF4-FFF2-40B4-BE49-F238E27FC236}">
                <a16:creationId xmlns:a16="http://schemas.microsoft.com/office/drawing/2014/main" id="{0201CC8F-CC06-DB93-210B-A0C1829AB511}"/>
              </a:ext>
            </a:extLst>
          </p:cNvPr>
          <p:cNvPicPr>
            <a:picLocks noChangeAspect="1"/>
          </p:cNvPicPr>
          <p:nvPr/>
        </p:nvPicPr>
        <p:blipFill rotWithShape="1">
          <a:blip r:embed="rId4"/>
          <a:srcRect l="54653" t="92006"/>
          <a:stretch/>
        </p:blipFill>
        <p:spPr>
          <a:xfrm>
            <a:off x="5010333" y="5689545"/>
            <a:ext cx="7064101" cy="360892"/>
          </a:xfrm>
          <a:prstGeom prst="rect">
            <a:avLst/>
          </a:prstGeom>
        </p:spPr>
      </p:pic>
    </p:spTree>
    <p:extLst>
      <p:ext uri="{BB962C8B-B14F-4D97-AF65-F5344CB8AC3E}">
        <p14:creationId xmlns:p14="http://schemas.microsoft.com/office/powerpoint/2010/main" val="3550850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983"/>
            <a:ext cx="12192000" cy="6858212"/>
            <a:chOff x="0" y="-254"/>
            <a:chExt cx="14630400" cy="8229854"/>
          </a:xfrm>
        </p:grpSpPr>
        <p:sp>
          <p:nvSpPr>
            <p:cNvPr id="18" name="object 4">
              <a:extLst>
                <a:ext uri="{FF2B5EF4-FFF2-40B4-BE49-F238E27FC236}">
                  <a16:creationId xmlns:a16="http://schemas.microsoft.com/office/drawing/2014/main" id="{10CBB9C5-C158-4F2F-9798-1AFBAE13746A}"/>
                </a:ext>
              </a:extLst>
            </p:cNvPr>
            <p:cNvSpPr/>
            <p:nvPr/>
          </p:nvSpPr>
          <p:spPr>
            <a:xfrm>
              <a:off x="0" y="-254"/>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542845" y="808730"/>
            <a:ext cx="53958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Wilson Hill Power Output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5">
            <a:extLst>
              <a:ext uri="{FF2B5EF4-FFF2-40B4-BE49-F238E27FC236}">
                <a16:creationId xmlns:a16="http://schemas.microsoft.com/office/drawing/2014/main" id="{9F675F87-D298-B244-9BB4-5920C68A0D2D}"/>
              </a:ext>
            </a:extLst>
          </p:cNvPr>
          <p:cNvSpPr/>
          <p:nvPr/>
        </p:nvSpPr>
        <p:spPr>
          <a:xfrm>
            <a:off x="542846" y="744414"/>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
        <p:nvSpPr>
          <p:cNvPr id="3" name="object 2">
            <a:extLst>
              <a:ext uri="{FF2B5EF4-FFF2-40B4-BE49-F238E27FC236}">
                <a16:creationId xmlns:a16="http://schemas.microsoft.com/office/drawing/2014/main" id="{27ACABAB-107F-F728-A164-4FEAEC07CDAD}"/>
              </a:ext>
            </a:extLst>
          </p:cNvPr>
          <p:cNvSpPr txBox="1"/>
          <p:nvPr/>
        </p:nvSpPr>
        <p:spPr>
          <a:xfrm>
            <a:off x="757404" y="1918538"/>
            <a:ext cx="4262269" cy="2295779"/>
          </a:xfrm>
          <a:prstGeom prst="rect">
            <a:avLst/>
          </a:prstGeom>
        </p:spPr>
        <p:txBody>
          <a:bodyPr vert="horz" wrap="square" lIns="0" tIns="2117" rIns="0" bIns="0" rtlCol="0" anchor="t">
            <a:spAutoFit/>
          </a:bodyPr>
          <a:lstStyle/>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i="0" dirty="0">
                <a:solidFill>
                  <a:srgbClr val="001D35"/>
                </a:solidFill>
                <a:effectLst/>
                <a:latin typeface="Google Sans"/>
              </a:rPr>
              <a:t>The Average home in New York State uses 6,864 kilowatt-hours (kWh) of electricity per year</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u="none" strike="noStrike" kern="1200" cap="none" spc="0" normalizeH="0" baseline="0" noProof="0" dirty="0">
                <a:ln>
                  <a:noFill/>
                </a:ln>
                <a:solidFill>
                  <a:srgbClr val="001D35"/>
                </a:solidFill>
                <a:uLnTx/>
                <a:uFillTx/>
                <a:latin typeface="Google Sans"/>
                <a:ea typeface="+mn-ea"/>
                <a:cs typeface="Arial"/>
              </a:rPr>
              <a:t>The specific production for this facility will</a:t>
            </a:r>
            <a:r>
              <a:rPr lang="en-US" dirty="0">
                <a:solidFill>
                  <a:srgbClr val="001D35"/>
                </a:solidFill>
                <a:latin typeface="Google Sans"/>
                <a:cs typeface="Arial"/>
              </a:rPr>
              <a:t> be 8,715,589 kWh</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dirty="0">
                <a:solidFill>
                  <a:srgbClr val="001D35"/>
                </a:solidFill>
                <a:latin typeface="Google Sans"/>
                <a:cs typeface="Arial"/>
              </a:rPr>
              <a:t>On average, this facility will produce enough </a:t>
            </a:r>
            <a:r>
              <a:rPr lang="en-US" b="1" dirty="0">
                <a:solidFill>
                  <a:srgbClr val="001D35"/>
                </a:solidFill>
                <a:latin typeface="Google Sans"/>
                <a:cs typeface="Arial"/>
              </a:rPr>
              <a:t>power for 1,269 homes</a:t>
            </a:r>
            <a:r>
              <a:rPr lang="en-US" dirty="0">
                <a:solidFill>
                  <a:srgbClr val="001D35"/>
                </a:solidFill>
                <a:latin typeface="Google Sans"/>
                <a:cs typeface="Arial"/>
              </a:rPr>
              <a:t>. </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endParaRPr kumimoji="0" lang="en-US" i="0" u="none" strike="noStrike" kern="1200" cap="none" spc="0" normalizeH="0" baseline="0" noProof="0" dirty="0">
              <a:ln>
                <a:noFill/>
              </a:ln>
              <a:solidFill>
                <a:prstClr val="black"/>
              </a:solidFill>
              <a:effectLst/>
              <a:uLnTx/>
              <a:uFillTx/>
              <a:latin typeface="Calibri Light" panose="020F0302020204030204"/>
              <a:ea typeface="+mn-ea"/>
              <a:cs typeface="Arial"/>
            </a:endParaRPr>
          </a:p>
        </p:txBody>
      </p:sp>
      <p:pic>
        <p:nvPicPr>
          <p:cNvPr id="1026" name="Picture 2" descr="Why Should I Lease My Land for a Solar Farm">
            <a:extLst>
              <a:ext uri="{FF2B5EF4-FFF2-40B4-BE49-F238E27FC236}">
                <a16:creationId xmlns:a16="http://schemas.microsoft.com/office/drawing/2014/main" id="{35558B25-19EC-1C25-5E56-A94787F8C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684" y="1039562"/>
            <a:ext cx="6273165" cy="4204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39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3"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611670" y="472173"/>
            <a:ext cx="539583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libri" panose="020F0502020204030204"/>
              </a:rPr>
              <a:t>Pros and Cons of Community Solar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bject 5">
            <a:extLst>
              <a:ext uri="{FF2B5EF4-FFF2-40B4-BE49-F238E27FC236}">
                <a16:creationId xmlns:a16="http://schemas.microsoft.com/office/drawing/2014/main" id="{9F675F87-D298-B244-9BB4-5920C68A0D2D}"/>
              </a:ext>
            </a:extLst>
          </p:cNvPr>
          <p:cNvSpPr/>
          <p:nvPr/>
        </p:nvSpPr>
        <p:spPr>
          <a:xfrm>
            <a:off x="611671" y="407857"/>
            <a:ext cx="45719" cy="59029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4" cstate="print"/>
            <a:stretch>
              <a:fillRect/>
            </a:stretch>
          </p:blipFill>
          <p:spPr>
            <a:xfrm>
              <a:off x="13703822" y="599112"/>
              <a:ext cx="88658" cy="149250"/>
            </a:xfrm>
            <a:prstGeom prst="rect">
              <a:avLst/>
            </a:prstGeom>
          </p:spPr>
        </p:pic>
      </p:grpSp>
      <p:sp>
        <p:nvSpPr>
          <p:cNvPr id="3" name="object 2">
            <a:extLst>
              <a:ext uri="{FF2B5EF4-FFF2-40B4-BE49-F238E27FC236}">
                <a16:creationId xmlns:a16="http://schemas.microsoft.com/office/drawing/2014/main" id="{27ACABAB-107F-F728-A164-4FEAEC07CDAD}"/>
              </a:ext>
            </a:extLst>
          </p:cNvPr>
          <p:cNvSpPr txBox="1"/>
          <p:nvPr/>
        </p:nvSpPr>
        <p:spPr>
          <a:xfrm>
            <a:off x="1158901" y="1208925"/>
            <a:ext cx="4710959" cy="5431316"/>
          </a:xfrm>
          <a:prstGeom prst="rect">
            <a:avLst/>
          </a:prstGeom>
        </p:spPr>
        <p:txBody>
          <a:bodyPr vert="horz" wrap="square" lIns="0" tIns="2117" rIns="0" bIns="0" rtlCol="0" anchor="t">
            <a:spAutoFit/>
          </a:bodyPr>
          <a:lstStyle/>
          <a:p>
            <a:pPr marL="10583" marR="4233" lvl="0" indent="0" algn="l" defTabSz="914400" rtl="0" eaLnBrk="1" fontAlgn="auto" latinLnBrk="0" hangingPunct="1">
              <a:lnSpc>
                <a:spcPct val="104200"/>
              </a:lnSpc>
              <a:spcBef>
                <a:spcPts val="17"/>
              </a:spcBef>
              <a:spcAft>
                <a:spcPts val="0"/>
              </a:spcAft>
              <a:buClrTx/>
              <a:buSzTx/>
              <a:buFontTx/>
              <a:buNone/>
              <a:tabLst/>
              <a:defRPr/>
            </a:pPr>
            <a:r>
              <a:rPr kumimoji="0" lang="en-US" sz="2000" b="1"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PROS:</a:t>
            </a:r>
          </a:p>
          <a:p>
            <a:pPr marL="10583" marR="4233" lvl="0" indent="0" algn="l" defTabSz="914400" rtl="0" eaLnBrk="1" fontAlgn="auto" latinLnBrk="0" hangingPunct="1">
              <a:lnSpc>
                <a:spcPct val="104200"/>
              </a:lnSpc>
              <a:spcBef>
                <a:spcPts val="17"/>
              </a:spcBef>
              <a:spcAft>
                <a:spcPts val="0"/>
              </a:spcAft>
              <a:buClrTx/>
              <a:buSzTx/>
              <a:buFontTx/>
              <a:buNone/>
              <a:tabLst/>
              <a:defRPr/>
            </a:pPr>
            <a:endParaRPr lang="en-US" sz="2000" b="1" spc="-25" dirty="0">
              <a:solidFill>
                <a:prstClr val="black"/>
              </a:solidFill>
              <a:latin typeface="Calibri" panose="020F0502020204030204"/>
              <a:ea typeface="+mn-lt"/>
              <a:cs typeface="Calibri" panose="020F0502020204030204"/>
            </a:endParaRP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Energy produced without carbon emissions</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sz="2000" spc="-25" dirty="0">
                <a:solidFill>
                  <a:prstClr val="black"/>
                </a:solidFill>
                <a:latin typeface="Calibri" panose="020F0502020204030204"/>
                <a:ea typeface="+mn-lt"/>
                <a:cs typeface="Calibri" panose="020F0502020204030204"/>
              </a:rPr>
              <a:t>Savings for subscriber energy bills – everyone is eligible to become a subscriber</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Increase in tax income to municipality and county </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Lowers average energy rates – as solar is one of the cheapest forms of electricity per the PSC’s rate chart. </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sz="2000" spc="-25" dirty="0">
                <a:solidFill>
                  <a:prstClr val="black"/>
                </a:solidFill>
                <a:latin typeface="Calibri" panose="020F0502020204030204"/>
                <a:ea typeface="+mn-lt"/>
                <a:cs typeface="Calibri" panose="020F0502020204030204"/>
              </a:rPr>
              <a:t>Electricity will be produced for community consumption</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sz="2000" spc="-25" dirty="0">
                <a:solidFill>
                  <a:prstClr val="black"/>
                </a:solidFill>
                <a:latin typeface="Calibri" panose="020F0502020204030204"/>
                <a:ea typeface="+mn-lt"/>
                <a:cs typeface="Calibri" panose="020F0502020204030204"/>
              </a:rPr>
              <a:t>Grid Reliability</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sz="2000" spc="-25" dirty="0">
                <a:solidFill>
                  <a:prstClr val="black"/>
                </a:solidFill>
                <a:latin typeface="Calibri" panose="020F0502020204030204"/>
                <a:ea typeface="+mn-lt"/>
                <a:cs typeface="Calibri" panose="020F0502020204030204"/>
              </a:rPr>
              <a:t>Energy independence </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lang="en-US" sz="2000" spc="-25" dirty="0">
                <a:solidFill>
                  <a:prstClr val="black"/>
                </a:solidFill>
                <a:latin typeface="Calibri" panose="020F0502020204030204"/>
                <a:ea typeface="+mn-lt"/>
                <a:cs typeface="Calibri" panose="020F0502020204030204"/>
              </a:rPr>
              <a:t>Building expertise and economies of scale</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endPar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endParaRP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endPar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endParaRPr>
          </a:p>
        </p:txBody>
      </p:sp>
      <p:sp>
        <p:nvSpPr>
          <p:cNvPr id="10" name="object 2">
            <a:extLst>
              <a:ext uri="{FF2B5EF4-FFF2-40B4-BE49-F238E27FC236}">
                <a16:creationId xmlns:a16="http://schemas.microsoft.com/office/drawing/2014/main" id="{A4F2DC86-EAA1-5B6E-D728-332AC40159B4}"/>
              </a:ext>
            </a:extLst>
          </p:cNvPr>
          <p:cNvSpPr txBox="1"/>
          <p:nvPr/>
        </p:nvSpPr>
        <p:spPr>
          <a:xfrm>
            <a:off x="6717719" y="2002358"/>
            <a:ext cx="4262269" cy="2550528"/>
          </a:xfrm>
          <a:prstGeom prst="rect">
            <a:avLst/>
          </a:prstGeom>
        </p:spPr>
        <p:txBody>
          <a:bodyPr vert="horz" wrap="square" lIns="0" tIns="2117" rIns="0" bIns="0" rtlCol="0" anchor="t">
            <a:spAutoFit/>
          </a:bodyPr>
          <a:lstStyle/>
          <a:p>
            <a:pPr marL="10583" marR="4233" lvl="0" indent="0" algn="l" defTabSz="914400" rtl="0" eaLnBrk="1" fontAlgn="auto" latinLnBrk="0" hangingPunct="1">
              <a:lnSpc>
                <a:spcPct val="104200"/>
              </a:lnSpc>
              <a:spcBef>
                <a:spcPts val="17"/>
              </a:spcBef>
              <a:spcAft>
                <a:spcPts val="0"/>
              </a:spcAft>
              <a:buClrTx/>
              <a:buSzTx/>
              <a:buFontTx/>
              <a:buNone/>
              <a:tabLst/>
              <a:defRPr/>
            </a:pPr>
            <a:r>
              <a:rPr kumimoji="0" lang="en-US" sz="2000" b="1"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CONS:</a:t>
            </a:r>
          </a:p>
          <a:p>
            <a:pPr marL="10583" marR="4233" lvl="0" indent="0" algn="l" defTabSz="914400" rtl="0" eaLnBrk="1" fontAlgn="auto" latinLnBrk="0" hangingPunct="1">
              <a:lnSpc>
                <a:spcPct val="104200"/>
              </a:lnSpc>
              <a:spcBef>
                <a:spcPts val="17"/>
              </a:spcBef>
              <a:spcAft>
                <a:spcPts val="0"/>
              </a:spcAft>
              <a:buClrTx/>
              <a:buSzTx/>
              <a:buFontTx/>
              <a:buNone/>
              <a:tabLst/>
              <a:defRPr/>
            </a:pPr>
            <a:endParaRPr lang="en-US" sz="2000" b="1" spc="-25" dirty="0">
              <a:solidFill>
                <a:prstClr val="black"/>
              </a:solidFill>
              <a:latin typeface="Calibri" panose="020F0502020204030204"/>
              <a:ea typeface="+mn-lt"/>
              <a:cs typeface="Calibri" panose="020F0502020204030204"/>
            </a:endParaRP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Visual Impact (mitigation strategies are available)</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r>
              <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rPr>
              <a:t>Temporary removal from agricultural use</a:t>
            </a: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endParaRPr kumimoji="0" lang="en-US" sz="2000" i="0" u="none" strike="noStrike" kern="1200" cap="none" spc="-25" normalizeH="0" baseline="0" noProof="0" dirty="0">
              <a:ln>
                <a:noFill/>
              </a:ln>
              <a:solidFill>
                <a:prstClr val="black"/>
              </a:solidFill>
              <a:effectLst/>
              <a:uLnTx/>
              <a:uFillTx/>
              <a:latin typeface="Calibri" panose="020F0502020204030204"/>
              <a:ea typeface="+mn-lt"/>
              <a:cs typeface="Calibri" panose="020F0502020204030204"/>
            </a:endParaRPr>
          </a:p>
          <a:p>
            <a:pPr marL="353483" marR="4233" lvl="0" indent="-342900" algn="l" defTabSz="914400" rtl="0" eaLnBrk="1" fontAlgn="auto" latinLnBrk="0" hangingPunct="1">
              <a:lnSpc>
                <a:spcPct val="104200"/>
              </a:lnSpc>
              <a:spcBef>
                <a:spcPts val="17"/>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Calibri Light" panose="020F0302020204030204"/>
              <a:ea typeface="+mn-ea"/>
              <a:cs typeface="Arial"/>
            </a:endParaRPr>
          </a:p>
        </p:txBody>
      </p:sp>
    </p:spTree>
    <p:extLst>
      <p:ext uri="{BB962C8B-B14F-4D97-AF65-F5344CB8AC3E}">
        <p14:creationId xmlns:p14="http://schemas.microsoft.com/office/powerpoint/2010/main" val="2089769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3">
            <a:extLst>
              <a:ext uri="{FF2B5EF4-FFF2-40B4-BE49-F238E27FC236}">
                <a16:creationId xmlns:a16="http://schemas.microsoft.com/office/drawing/2014/main" id="{14CF8082-BABC-4A3D-9960-D6218C6D6BAA}"/>
              </a:ext>
            </a:extLst>
          </p:cNvPr>
          <p:cNvGrpSpPr/>
          <p:nvPr/>
        </p:nvGrpSpPr>
        <p:grpSpPr>
          <a:xfrm>
            <a:off x="0" y="-96761"/>
            <a:ext cx="12192000" cy="6857990"/>
            <a:chOff x="0" y="12"/>
            <a:chExt cx="14630400" cy="8229588"/>
          </a:xfrm>
        </p:grpSpPr>
        <p:sp>
          <p:nvSpPr>
            <p:cNvPr id="18" name="object 4">
              <a:extLst>
                <a:ext uri="{FF2B5EF4-FFF2-40B4-BE49-F238E27FC236}">
                  <a16:creationId xmlns:a16="http://schemas.microsoft.com/office/drawing/2014/main" id="{10CBB9C5-C158-4F2F-9798-1AFBAE13746A}"/>
                </a:ext>
              </a:extLst>
            </p:cNvPr>
            <p:cNvSpPr/>
            <p:nvPr/>
          </p:nvSpPr>
          <p:spPr>
            <a:xfrm>
              <a:off x="0" y="12"/>
              <a:ext cx="8782685" cy="8083550"/>
            </a:xfrm>
            <a:custGeom>
              <a:avLst/>
              <a:gdLst/>
              <a:ahLst/>
              <a:cxnLst/>
              <a:rect l="l" t="t" r="r" b="b"/>
              <a:pathLst>
                <a:path w="8782685" h="8083550">
                  <a:moveTo>
                    <a:pt x="4697641" y="4144886"/>
                  </a:moveTo>
                  <a:lnTo>
                    <a:pt x="4696561" y="4103636"/>
                  </a:lnTo>
                  <a:lnTo>
                    <a:pt x="4693043" y="4058488"/>
                  </a:lnTo>
                  <a:lnTo>
                    <a:pt x="4687163" y="4013530"/>
                  </a:lnTo>
                  <a:lnTo>
                    <a:pt x="4678934" y="3968864"/>
                  </a:lnTo>
                  <a:lnTo>
                    <a:pt x="4668355" y="3924579"/>
                  </a:lnTo>
                  <a:lnTo>
                    <a:pt x="4655439" y="3880764"/>
                  </a:lnTo>
                  <a:lnTo>
                    <a:pt x="4640161" y="3837508"/>
                  </a:lnTo>
                  <a:lnTo>
                    <a:pt x="4622520" y="3794925"/>
                  </a:lnTo>
                  <a:lnTo>
                    <a:pt x="4602543" y="3753104"/>
                  </a:lnTo>
                  <a:lnTo>
                    <a:pt x="4580217" y="3712121"/>
                  </a:lnTo>
                  <a:lnTo>
                    <a:pt x="4555541" y="3672103"/>
                  </a:lnTo>
                  <a:lnTo>
                    <a:pt x="4528502" y="3633127"/>
                  </a:lnTo>
                  <a:lnTo>
                    <a:pt x="4499127" y="3595281"/>
                  </a:lnTo>
                  <a:lnTo>
                    <a:pt x="4467390" y="3558679"/>
                  </a:lnTo>
                  <a:lnTo>
                    <a:pt x="4433316" y="3523399"/>
                  </a:lnTo>
                  <a:lnTo>
                    <a:pt x="833221" y="0"/>
                  </a:lnTo>
                  <a:lnTo>
                    <a:pt x="0" y="0"/>
                  </a:lnTo>
                  <a:lnTo>
                    <a:pt x="0" y="1687131"/>
                  </a:lnTo>
                  <a:lnTo>
                    <a:pt x="2511082" y="4144886"/>
                  </a:lnTo>
                  <a:lnTo>
                    <a:pt x="2511082" y="4152938"/>
                  </a:lnTo>
                  <a:lnTo>
                    <a:pt x="0" y="6610832"/>
                  </a:lnTo>
                  <a:lnTo>
                    <a:pt x="0" y="8083296"/>
                  </a:lnTo>
                  <a:lnTo>
                    <a:pt x="1052309" y="8083296"/>
                  </a:lnTo>
                  <a:lnTo>
                    <a:pt x="4433316" y="4773942"/>
                  </a:lnTo>
                  <a:lnTo>
                    <a:pt x="4467390" y="4738725"/>
                  </a:lnTo>
                  <a:lnTo>
                    <a:pt x="4499127" y="4702162"/>
                  </a:lnTo>
                  <a:lnTo>
                    <a:pt x="4528502" y="4664367"/>
                  </a:lnTo>
                  <a:lnTo>
                    <a:pt x="4555541" y="4625429"/>
                  </a:lnTo>
                  <a:lnTo>
                    <a:pt x="4580217" y="4585436"/>
                  </a:lnTo>
                  <a:lnTo>
                    <a:pt x="4602543" y="4544492"/>
                  </a:lnTo>
                  <a:lnTo>
                    <a:pt x="4622520" y="4502696"/>
                  </a:lnTo>
                  <a:lnTo>
                    <a:pt x="4640161" y="4460138"/>
                  </a:lnTo>
                  <a:lnTo>
                    <a:pt x="4655439" y="4416907"/>
                  </a:lnTo>
                  <a:lnTo>
                    <a:pt x="4668355" y="4373118"/>
                  </a:lnTo>
                  <a:lnTo>
                    <a:pt x="4678934" y="4328833"/>
                  </a:lnTo>
                  <a:lnTo>
                    <a:pt x="4687163" y="4284180"/>
                  </a:lnTo>
                  <a:lnTo>
                    <a:pt x="4693043" y="4239234"/>
                  </a:lnTo>
                  <a:lnTo>
                    <a:pt x="4696561" y="4194098"/>
                  </a:lnTo>
                  <a:lnTo>
                    <a:pt x="4697641" y="4152938"/>
                  </a:lnTo>
                  <a:lnTo>
                    <a:pt x="4697641" y="4144886"/>
                  </a:lnTo>
                  <a:close/>
                </a:path>
                <a:path w="8782685" h="8083550">
                  <a:moveTo>
                    <a:pt x="8782685" y="8083296"/>
                  </a:moveTo>
                  <a:lnTo>
                    <a:pt x="8733257" y="8015491"/>
                  </a:lnTo>
                  <a:lnTo>
                    <a:pt x="8699436" y="7976171"/>
                  </a:lnTo>
                  <a:lnTo>
                    <a:pt x="8662899" y="7938376"/>
                  </a:lnTo>
                  <a:lnTo>
                    <a:pt x="5493677" y="4835309"/>
                  </a:lnTo>
                  <a:lnTo>
                    <a:pt x="4219829" y="6082550"/>
                  </a:lnTo>
                  <a:lnTo>
                    <a:pt x="4219841" y="6092139"/>
                  </a:lnTo>
                  <a:lnTo>
                    <a:pt x="6254762" y="8083296"/>
                  </a:lnTo>
                  <a:lnTo>
                    <a:pt x="8782685" y="8083296"/>
                  </a:lnTo>
                  <a:close/>
                </a:path>
              </a:pathLst>
            </a:custGeom>
            <a:solidFill>
              <a:srgbClr val="F8F8F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object 5">
              <a:extLst>
                <a:ext uri="{FF2B5EF4-FFF2-40B4-BE49-F238E27FC236}">
                  <a16:creationId xmlns:a16="http://schemas.microsoft.com/office/drawing/2014/main" id="{0317F173-A0AB-4FD6-BB64-F5F2DBC8695E}"/>
                </a:ext>
              </a:extLst>
            </p:cNvPr>
            <p:cNvPicPr/>
            <p:nvPr/>
          </p:nvPicPr>
          <p:blipFill>
            <a:blip r:embed="rId2" cstate="print"/>
            <a:stretch>
              <a:fillRect/>
            </a:stretch>
          </p:blipFill>
          <p:spPr>
            <a:xfrm>
              <a:off x="0" y="8083296"/>
              <a:ext cx="14630400" cy="146304"/>
            </a:xfrm>
            <a:prstGeom prst="rect">
              <a:avLst/>
            </a:prstGeom>
          </p:spPr>
        </p:pic>
      </p:grpSp>
      <p:sp>
        <p:nvSpPr>
          <p:cNvPr id="8" name="Rectangle 7">
            <a:extLst>
              <a:ext uri="{FF2B5EF4-FFF2-40B4-BE49-F238E27FC236}">
                <a16:creationId xmlns:a16="http://schemas.microsoft.com/office/drawing/2014/main" id="{614C30C1-7E79-AE44-8AF4-3D99A5F97409}"/>
              </a:ext>
            </a:extLst>
          </p:cNvPr>
          <p:cNvSpPr/>
          <p:nvPr/>
        </p:nvSpPr>
        <p:spPr>
          <a:xfrm>
            <a:off x="4147179" y="2721114"/>
            <a:ext cx="480151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Project Timeline</a:t>
            </a:r>
          </a:p>
        </p:txBody>
      </p:sp>
      <p:sp>
        <p:nvSpPr>
          <p:cNvPr id="16" name="object 5">
            <a:extLst>
              <a:ext uri="{FF2B5EF4-FFF2-40B4-BE49-F238E27FC236}">
                <a16:creationId xmlns:a16="http://schemas.microsoft.com/office/drawing/2014/main" id="{9F675F87-D298-B244-9BB4-5920C68A0D2D}"/>
              </a:ext>
            </a:extLst>
          </p:cNvPr>
          <p:cNvSpPr/>
          <p:nvPr/>
        </p:nvSpPr>
        <p:spPr>
          <a:xfrm>
            <a:off x="3915052" y="2596728"/>
            <a:ext cx="331113" cy="956658"/>
          </a:xfrm>
          <a:custGeom>
            <a:avLst/>
            <a:gdLst/>
            <a:ahLst/>
            <a:cxnLst/>
            <a:rect l="l" t="t" r="r" b="b"/>
            <a:pathLst>
              <a:path h="306704">
                <a:moveTo>
                  <a:pt x="0" y="0"/>
                </a:moveTo>
                <a:lnTo>
                  <a:pt x="0" y="306324"/>
                </a:lnTo>
              </a:path>
            </a:pathLst>
          </a:custGeom>
          <a:ln w="25400">
            <a:solidFill>
              <a:srgbClr val="FA572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object 22">
            <a:extLst>
              <a:ext uri="{FF2B5EF4-FFF2-40B4-BE49-F238E27FC236}">
                <a16:creationId xmlns:a16="http://schemas.microsoft.com/office/drawing/2014/main" id="{A103430E-3D31-F146-A72A-1D5080244A46}"/>
              </a:ext>
            </a:extLst>
          </p:cNvPr>
          <p:cNvGrpSpPr/>
          <p:nvPr/>
        </p:nvGrpSpPr>
        <p:grpSpPr>
          <a:xfrm>
            <a:off x="10979988" y="181042"/>
            <a:ext cx="1219200" cy="360892"/>
            <a:chOff x="13167360" y="457200"/>
            <a:chExt cx="1463040" cy="433070"/>
          </a:xfrm>
        </p:grpSpPr>
        <p:sp>
          <p:nvSpPr>
            <p:cNvPr id="5" name="object 23">
              <a:extLst>
                <a:ext uri="{FF2B5EF4-FFF2-40B4-BE49-F238E27FC236}">
                  <a16:creationId xmlns:a16="http://schemas.microsoft.com/office/drawing/2014/main" id="{6B47C546-667E-B749-9DAA-0A3F99D4C007}"/>
                </a:ext>
              </a:extLst>
            </p:cNvPr>
            <p:cNvSpPr/>
            <p:nvPr/>
          </p:nvSpPr>
          <p:spPr>
            <a:xfrm>
              <a:off x="13167360" y="457200"/>
              <a:ext cx="1463040" cy="433070"/>
            </a:xfrm>
            <a:custGeom>
              <a:avLst/>
              <a:gdLst/>
              <a:ahLst/>
              <a:cxnLst/>
              <a:rect l="l" t="t" r="r" b="b"/>
              <a:pathLst>
                <a:path w="1463040" h="433069">
                  <a:moveTo>
                    <a:pt x="1463040" y="0"/>
                  </a:moveTo>
                  <a:lnTo>
                    <a:pt x="0" y="0"/>
                  </a:lnTo>
                  <a:lnTo>
                    <a:pt x="0" y="432574"/>
                  </a:lnTo>
                  <a:lnTo>
                    <a:pt x="1463040" y="432574"/>
                  </a:lnTo>
                  <a:lnTo>
                    <a:pt x="1463040" y="0"/>
                  </a:lnTo>
                  <a:close/>
                </a:path>
              </a:pathLst>
            </a:custGeom>
            <a:solidFill>
              <a:srgbClr val="1E1F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4">
              <a:extLst>
                <a:ext uri="{FF2B5EF4-FFF2-40B4-BE49-F238E27FC236}">
                  <a16:creationId xmlns:a16="http://schemas.microsoft.com/office/drawing/2014/main" id="{8005F6EE-1D17-BB4E-AF71-D8D6A41468F3}"/>
                </a:ext>
              </a:extLst>
            </p:cNvPr>
            <p:cNvSpPr/>
            <p:nvPr/>
          </p:nvSpPr>
          <p:spPr>
            <a:xfrm>
              <a:off x="13391383" y="597642"/>
              <a:ext cx="1015365" cy="208915"/>
            </a:xfrm>
            <a:custGeom>
              <a:avLst/>
              <a:gdLst/>
              <a:ahLst/>
              <a:cxnLst/>
              <a:rect l="l" t="t" r="r" b="b"/>
              <a:pathLst>
                <a:path w="1015365" h="208915">
                  <a:moveTo>
                    <a:pt x="544626" y="2997"/>
                  </a:moveTo>
                  <a:lnTo>
                    <a:pt x="517962" y="8282"/>
                  </a:lnTo>
                  <a:lnTo>
                    <a:pt x="496165" y="22683"/>
                  </a:lnTo>
                  <a:lnTo>
                    <a:pt x="481456" y="44021"/>
                  </a:lnTo>
                  <a:lnTo>
                    <a:pt x="476059" y="70116"/>
                  </a:lnTo>
                  <a:lnTo>
                    <a:pt x="476059" y="143598"/>
                  </a:lnTo>
                  <a:lnTo>
                    <a:pt x="481634" y="149059"/>
                  </a:lnTo>
                  <a:lnTo>
                    <a:pt x="495376" y="149059"/>
                  </a:lnTo>
                  <a:lnTo>
                    <a:pt x="500964" y="143598"/>
                  </a:lnTo>
                  <a:lnTo>
                    <a:pt x="501065" y="105498"/>
                  </a:lnTo>
                  <a:lnTo>
                    <a:pt x="613206" y="105498"/>
                  </a:lnTo>
                  <a:lnTo>
                    <a:pt x="613206" y="81114"/>
                  </a:lnTo>
                  <a:lnTo>
                    <a:pt x="501065" y="81114"/>
                  </a:lnTo>
                  <a:lnTo>
                    <a:pt x="500964" y="70116"/>
                  </a:lnTo>
                  <a:lnTo>
                    <a:pt x="504400" y="53498"/>
                  </a:lnTo>
                  <a:lnTo>
                    <a:pt x="513765" y="39908"/>
                  </a:lnTo>
                  <a:lnTo>
                    <a:pt x="527646" y="30734"/>
                  </a:lnTo>
                  <a:lnTo>
                    <a:pt x="544626" y="27368"/>
                  </a:lnTo>
                  <a:lnTo>
                    <a:pt x="596324" y="27368"/>
                  </a:lnTo>
                  <a:lnTo>
                    <a:pt x="593094" y="22683"/>
                  </a:lnTo>
                  <a:lnTo>
                    <a:pt x="571292" y="8282"/>
                  </a:lnTo>
                  <a:lnTo>
                    <a:pt x="544626" y="2997"/>
                  </a:lnTo>
                  <a:close/>
                </a:path>
                <a:path w="1015365" h="208915">
                  <a:moveTo>
                    <a:pt x="613206" y="105498"/>
                  </a:moveTo>
                  <a:lnTo>
                    <a:pt x="588200" y="105498"/>
                  </a:lnTo>
                  <a:lnTo>
                    <a:pt x="588289" y="143598"/>
                  </a:lnTo>
                  <a:lnTo>
                    <a:pt x="593864" y="149059"/>
                  </a:lnTo>
                  <a:lnTo>
                    <a:pt x="607618" y="149059"/>
                  </a:lnTo>
                  <a:lnTo>
                    <a:pt x="613206" y="143598"/>
                  </a:lnTo>
                  <a:lnTo>
                    <a:pt x="613206" y="105498"/>
                  </a:lnTo>
                  <a:close/>
                </a:path>
                <a:path w="1015365" h="208915">
                  <a:moveTo>
                    <a:pt x="596324" y="27368"/>
                  </a:moveTo>
                  <a:lnTo>
                    <a:pt x="544626" y="27368"/>
                  </a:lnTo>
                  <a:lnTo>
                    <a:pt x="561607" y="30734"/>
                  </a:lnTo>
                  <a:lnTo>
                    <a:pt x="575487" y="39908"/>
                  </a:lnTo>
                  <a:lnTo>
                    <a:pt x="584853" y="53498"/>
                  </a:lnTo>
                  <a:lnTo>
                    <a:pt x="588289" y="70116"/>
                  </a:lnTo>
                  <a:lnTo>
                    <a:pt x="588200" y="81114"/>
                  </a:lnTo>
                  <a:lnTo>
                    <a:pt x="613206" y="81114"/>
                  </a:lnTo>
                  <a:lnTo>
                    <a:pt x="613206" y="70116"/>
                  </a:lnTo>
                  <a:lnTo>
                    <a:pt x="607807" y="44021"/>
                  </a:lnTo>
                  <a:lnTo>
                    <a:pt x="596324" y="27368"/>
                  </a:lnTo>
                  <a:close/>
                </a:path>
                <a:path w="1015365" h="208915">
                  <a:moveTo>
                    <a:pt x="234797" y="0"/>
                  </a:moveTo>
                  <a:lnTo>
                    <a:pt x="205080" y="5887"/>
                  </a:lnTo>
                  <a:lnTo>
                    <a:pt x="180787" y="21932"/>
                  </a:lnTo>
                  <a:lnTo>
                    <a:pt x="164395" y="45712"/>
                  </a:lnTo>
                  <a:lnTo>
                    <a:pt x="158381" y="74802"/>
                  </a:lnTo>
                  <a:lnTo>
                    <a:pt x="164395" y="103885"/>
                  </a:lnTo>
                  <a:lnTo>
                    <a:pt x="180787" y="127661"/>
                  </a:lnTo>
                  <a:lnTo>
                    <a:pt x="205080" y="143706"/>
                  </a:lnTo>
                  <a:lnTo>
                    <a:pt x="234797" y="149593"/>
                  </a:lnTo>
                  <a:lnTo>
                    <a:pt x="253394" y="147365"/>
                  </a:lnTo>
                  <a:lnTo>
                    <a:pt x="270590" y="140922"/>
                  </a:lnTo>
                  <a:lnTo>
                    <a:pt x="285698" y="130626"/>
                  </a:lnTo>
                  <a:lnTo>
                    <a:pt x="290521" y="125234"/>
                  </a:lnTo>
                  <a:lnTo>
                    <a:pt x="234797" y="125234"/>
                  </a:lnTo>
                  <a:lnTo>
                    <a:pt x="217678" y="122364"/>
                  </a:lnTo>
                  <a:lnTo>
                    <a:pt x="202995" y="114415"/>
                  </a:lnTo>
                  <a:lnTo>
                    <a:pt x="191747" y="102383"/>
                  </a:lnTo>
                  <a:lnTo>
                    <a:pt x="184937" y="87261"/>
                  </a:lnTo>
                  <a:lnTo>
                    <a:pt x="185000" y="86982"/>
                  </a:lnTo>
                  <a:lnTo>
                    <a:pt x="305650" y="86982"/>
                  </a:lnTo>
                  <a:lnTo>
                    <a:pt x="311238" y="81533"/>
                  </a:lnTo>
                  <a:lnTo>
                    <a:pt x="311238" y="74802"/>
                  </a:lnTo>
                  <a:lnTo>
                    <a:pt x="308719" y="62623"/>
                  </a:lnTo>
                  <a:lnTo>
                    <a:pt x="185000" y="62623"/>
                  </a:lnTo>
                  <a:lnTo>
                    <a:pt x="184937" y="62356"/>
                  </a:lnTo>
                  <a:lnTo>
                    <a:pt x="191747" y="47224"/>
                  </a:lnTo>
                  <a:lnTo>
                    <a:pt x="202995" y="35193"/>
                  </a:lnTo>
                  <a:lnTo>
                    <a:pt x="217678" y="27250"/>
                  </a:lnTo>
                  <a:lnTo>
                    <a:pt x="234797" y="24383"/>
                  </a:lnTo>
                  <a:lnTo>
                    <a:pt x="290510" y="24383"/>
                  </a:lnTo>
                  <a:lnTo>
                    <a:pt x="288820" y="21932"/>
                  </a:lnTo>
                  <a:lnTo>
                    <a:pt x="264518" y="5887"/>
                  </a:lnTo>
                  <a:lnTo>
                    <a:pt x="234797" y="0"/>
                  </a:lnTo>
                  <a:close/>
                </a:path>
                <a:path w="1015365" h="208915">
                  <a:moveTo>
                    <a:pt x="290753" y="94945"/>
                  </a:moveTo>
                  <a:lnTo>
                    <a:pt x="282016" y="96278"/>
                  </a:lnTo>
                  <a:lnTo>
                    <a:pt x="277926" y="102400"/>
                  </a:lnTo>
                  <a:lnTo>
                    <a:pt x="269601" y="111995"/>
                  </a:lnTo>
                  <a:lnTo>
                    <a:pt x="259314" y="119175"/>
                  </a:lnTo>
                  <a:lnTo>
                    <a:pt x="247551" y="123675"/>
                  </a:lnTo>
                  <a:lnTo>
                    <a:pt x="234797" y="125234"/>
                  </a:lnTo>
                  <a:lnTo>
                    <a:pt x="290521" y="125234"/>
                  </a:lnTo>
                  <a:lnTo>
                    <a:pt x="298030" y="116839"/>
                  </a:lnTo>
                  <a:lnTo>
                    <a:pt x="301688" y="111569"/>
                  </a:lnTo>
                  <a:lnTo>
                    <a:pt x="301472" y="104089"/>
                  </a:lnTo>
                  <a:lnTo>
                    <a:pt x="290753" y="94945"/>
                  </a:lnTo>
                  <a:close/>
                </a:path>
                <a:path w="1015365" h="208915">
                  <a:moveTo>
                    <a:pt x="290510" y="24383"/>
                  </a:moveTo>
                  <a:lnTo>
                    <a:pt x="234797" y="24383"/>
                  </a:lnTo>
                  <a:lnTo>
                    <a:pt x="251916" y="27250"/>
                  </a:lnTo>
                  <a:lnTo>
                    <a:pt x="266601" y="35193"/>
                  </a:lnTo>
                  <a:lnTo>
                    <a:pt x="277852" y="47224"/>
                  </a:lnTo>
                  <a:lnTo>
                    <a:pt x="284670" y="62356"/>
                  </a:lnTo>
                  <a:lnTo>
                    <a:pt x="284594" y="62623"/>
                  </a:lnTo>
                  <a:lnTo>
                    <a:pt x="308719" y="62623"/>
                  </a:lnTo>
                  <a:lnTo>
                    <a:pt x="305220" y="45712"/>
                  </a:lnTo>
                  <a:lnTo>
                    <a:pt x="290510" y="24383"/>
                  </a:lnTo>
                  <a:close/>
                </a:path>
                <a:path w="1015365" h="208915">
                  <a:moveTo>
                    <a:pt x="68592" y="2997"/>
                  </a:moveTo>
                  <a:lnTo>
                    <a:pt x="41919" y="8278"/>
                  </a:lnTo>
                  <a:lnTo>
                    <a:pt x="20113" y="22674"/>
                  </a:lnTo>
                  <a:lnTo>
                    <a:pt x="5399" y="44011"/>
                  </a:lnTo>
                  <a:lnTo>
                    <a:pt x="0" y="70116"/>
                  </a:lnTo>
                  <a:lnTo>
                    <a:pt x="0" y="143598"/>
                  </a:lnTo>
                  <a:lnTo>
                    <a:pt x="5588" y="149059"/>
                  </a:lnTo>
                  <a:lnTo>
                    <a:pt x="19342" y="149059"/>
                  </a:lnTo>
                  <a:lnTo>
                    <a:pt x="24917" y="143598"/>
                  </a:lnTo>
                  <a:lnTo>
                    <a:pt x="24917" y="70116"/>
                  </a:lnTo>
                  <a:lnTo>
                    <a:pt x="28353" y="53487"/>
                  </a:lnTo>
                  <a:lnTo>
                    <a:pt x="37720" y="39898"/>
                  </a:lnTo>
                  <a:lnTo>
                    <a:pt x="51604" y="30731"/>
                  </a:lnTo>
                  <a:lnTo>
                    <a:pt x="68592" y="27368"/>
                  </a:lnTo>
                  <a:lnTo>
                    <a:pt x="120301" y="27368"/>
                  </a:lnTo>
                  <a:lnTo>
                    <a:pt x="117065" y="22674"/>
                  </a:lnTo>
                  <a:lnTo>
                    <a:pt x="95263" y="8278"/>
                  </a:lnTo>
                  <a:lnTo>
                    <a:pt x="68592" y="2997"/>
                  </a:lnTo>
                  <a:close/>
                </a:path>
                <a:path w="1015365" h="208915">
                  <a:moveTo>
                    <a:pt x="120301" y="27368"/>
                  </a:moveTo>
                  <a:lnTo>
                    <a:pt x="68592" y="27368"/>
                  </a:lnTo>
                  <a:lnTo>
                    <a:pt x="85573" y="30731"/>
                  </a:lnTo>
                  <a:lnTo>
                    <a:pt x="99453" y="39898"/>
                  </a:lnTo>
                  <a:lnTo>
                    <a:pt x="108819" y="53487"/>
                  </a:lnTo>
                  <a:lnTo>
                    <a:pt x="112255" y="70116"/>
                  </a:lnTo>
                  <a:lnTo>
                    <a:pt x="112255" y="143598"/>
                  </a:lnTo>
                  <a:lnTo>
                    <a:pt x="117830" y="149059"/>
                  </a:lnTo>
                  <a:lnTo>
                    <a:pt x="131597" y="149059"/>
                  </a:lnTo>
                  <a:lnTo>
                    <a:pt x="137172" y="143598"/>
                  </a:lnTo>
                  <a:lnTo>
                    <a:pt x="137172" y="70116"/>
                  </a:lnTo>
                  <a:lnTo>
                    <a:pt x="131775" y="44011"/>
                  </a:lnTo>
                  <a:lnTo>
                    <a:pt x="120301" y="27368"/>
                  </a:lnTo>
                  <a:close/>
                </a:path>
                <a:path w="1015365" h="208915">
                  <a:moveTo>
                    <a:pt x="449643" y="1066"/>
                  </a:moveTo>
                  <a:lnTo>
                    <a:pt x="441744" y="1066"/>
                  </a:lnTo>
                  <a:lnTo>
                    <a:pt x="393306" y="48488"/>
                  </a:lnTo>
                  <a:lnTo>
                    <a:pt x="393306" y="48628"/>
                  </a:lnTo>
                  <a:lnTo>
                    <a:pt x="410794" y="65735"/>
                  </a:lnTo>
                  <a:lnTo>
                    <a:pt x="456946" y="20688"/>
                  </a:lnTo>
                  <a:lnTo>
                    <a:pt x="458165" y="17564"/>
                  </a:lnTo>
                  <a:lnTo>
                    <a:pt x="458165" y="11341"/>
                  </a:lnTo>
                  <a:lnTo>
                    <a:pt x="456946" y="8216"/>
                  </a:lnTo>
                  <a:lnTo>
                    <a:pt x="449643" y="1066"/>
                  </a:lnTo>
                  <a:close/>
                </a:path>
                <a:path w="1015365" h="208915">
                  <a:moveTo>
                    <a:pt x="410845" y="85509"/>
                  </a:moveTo>
                  <a:lnTo>
                    <a:pt x="393306" y="102692"/>
                  </a:lnTo>
                  <a:lnTo>
                    <a:pt x="441744" y="150240"/>
                  </a:lnTo>
                  <a:lnTo>
                    <a:pt x="449643" y="150240"/>
                  </a:lnTo>
                  <a:lnTo>
                    <a:pt x="456946" y="143116"/>
                  </a:lnTo>
                  <a:lnTo>
                    <a:pt x="458165" y="139979"/>
                  </a:lnTo>
                  <a:lnTo>
                    <a:pt x="458165" y="133743"/>
                  </a:lnTo>
                  <a:lnTo>
                    <a:pt x="456946" y="130632"/>
                  </a:lnTo>
                  <a:lnTo>
                    <a:pt x="410845" y="85509"/>
                  </a:lnTo>
                  <a:close/>
                </a:path>
                <a:path w="1015365" h="208915">
                  <a:moveTo>
                    <a:pt x="938568" y="0"/>
                  </a:moveTo>
                  <a:lnTo>
                    <a:pt x="885026" y="21497"/>
                  </a:lnTo>
                  <a:lnTo>
                    <a:pt x="862203" y="73456"/>
                  </a:lnTo>
                  <a:lnTo>
                    <a:pt x="862139" y="203365"/>
                  </a:lnTo>
                  <a:lnTo>
                    <a:pt x="867714" y="208826"/>
                  </a:lnTo>
                  <a:lnTo>
                    <a:pt x="881468" y="208826"/>
                  </a:lnTo>
                  <a:lnTo>
                    <a:pt x="887044" y="203365"/>
                  </a:lnTo>
                  <a:lnTo>
                    <a:pt x="887044" y="130162"/>
                  </a:lnTo>
                  <a:lnTo>
                    <a:pt x="887234" y="130073"/>
                  </a:lnTo>
                  <a:lnTo>
                    <a:pt x="988926" y="130073"/>
                  </a:lnTo>
                  <a:lnTo>
                    <a:pt x="992578" y="127661"/>
                  </a:lnTo>
                  <a:lnTo>
                    <a:pt x="994251" y="125234"/>
                  </a:lnTo>
                  <a:lnTo>
                    <a:pt x="938568" y="125234"/>
                  </a:lnTo>
                  <a:lnTo>
                    <a:pt x="918532" y="121264"/>
                  </a:lnTo>
                  <a:lnTo>
                    <a:pt x="902152" y="110443"/>
                  </a:lnTo>
                  <a:lnTo>
                    <a:pt x="891099" y="94411"/>
                  </a:lnTo>
                  <a:lnTo>
                    <a:pt x="887044" y="74802"/>
                  </a:lnTo>
                  <a:lnTo>
                    <a:pt x="891099" y="55196"/>
                  </a:lnTo>
                  <a:lnTo>
                    <a:pt x="902152" y="39168"/>
                  </a:lnTo>
                  <a:lnTo>
                    <a:pt x="918532" y="28352"/>
                  </a:lnTo>
                  <a:lnTo>
                    <a:pt x="938568" y="24383"/>
                  </a:lnTo>
                  <a:lnTo>
                    <a:pt x="994267" y="24383"/>
                  </a:lnTo>
                  <a:lnTo>
                    <a:pt x="992578" y="21932"/>
                  </a:lnTo>
                  <a:lnTo>
                    <a:pt x="968285" y="5887"/>
                  </a:lnTo>
                  <a:lnTo>
                    <a:pt x="938568" y="0"/>
                  </a:lnTo>
                  <a:close/>
                </a:path>
                <a:path w="1015365" h="208915">
                  <a:moveTo>
                    <a:pt x="988926" y="130073"/>
                  </a:moveTo>
                  <a:lnTo>
                    <a:pt x="887234" y="130073"/>
                  </a:lnTo>
                  <a:lnTo>
                    <a:pt x="898325" y="138288"/>
                  </a:lnTo>
                  <a:lnTo>
                    <a:pt x="910670" y="144395"/>
                  </a:lnTo>
                  <a:lnTo>
                    <a:pt x="924166" y="148250"/>
                  </a:lnTo>
                  <a:lnTo>
                    <a:pt x="938568" y="149593"/>
                  </a:lnTo>
                  <a:lnTo>
                    <a:pt x="968285" y="143706"/>
                  </a:lnTo>
                  <a:lnTo>
                    <a:pt x="988926" y="130073"/>
                  </a:lnTo>
                  <a:close/>
                </a:path>
                <a:path w="1015365" h="208915">
                  <a:moveTo>
                    <a:pt x="994267" y="24383"/>
                  </a:moveTo>
                  <a:lnTo>
                    <a:pt x="938568" y="24383"/>
                  </a:lnTo>
                  <a:lnTo>
                    <a:pt x="958596" y="28352"/>
                  </a:lnTo>
                  <a:lnTo>
                    <a:pt x="974972" y="39168"/>
                  </a:lnTo>
                  <a:lnTo>
                    <a:pt x="986024" y="55196"/>
                  </a:lnTo>
                  <a:lnTo>
                    <a:pt x="990079" y="74802"/>
                  </a:lnTo>
                  <a:lnTo>
                    <a:pt x="986024" y="94411"/>
                  </a:lnTo>
                  <a:lnTo>
                    <a:pt x="974972" y="110443"/>
                  </a:lnTo>
                  <a:lnTo>
                    <a:pt x="958596" y="121264"/>
                  </a:lnTo>
                  <a:lnTo>
                    <a:pt x="938568" y="125234"/>
                  </a:lnTo>
                  <a:lnTo>
                    <a:pt x="994251" y="125234"/>
                  </a:lnTo>
                  <a:lnTo>
                    <a:pt x="1008969" y="103885"/>
                  </a:lnTo>
                  <a:lnTo>
                    <a:pt x="1014984" y="74802"/>
                  </a:lnTo>
                  <a:lnTo>
                    <a:pt x="1008969" y="45712"/>
                  </a:lnTo>
                  <a:lnTo>
                    <a:pt x="994267" y="24383"/>
                  </a:lnTo>
                  <a:close/>
                </a:path>
                <a:path w="1015365" h="208915">
                  <a:moveTo>
                    <a:pt x="693508" y="2997"/>
                  </a:moveTo>
                  <a:lnTo>
                    <a:pt x="671187" y="7419"/>
                  </a:lnTo>
                  <a:lnTo>
                    <a:pt x="652938" y="19472"/>
                  </a:lnTo>
                  <a:lnTo>
                    <a:pt x="640623" y="37330"/>
                  </a:lnTo>
                  <a:lnTo>
                    <a:pt x="636104" y="59169"/>
                  </a:lnTo>
                  <a:lnTo>
                    <a:pt x="636104" y="143560"/>
                  </a:lnTo>
                  <a:lnTo>
                    <a:pt x="641680" y="149034"/>
                  </a:lnTo>
                  <a:lnTo>
                    <a:pt x="655434" y="149034"/>
                  </a:lnTo>
                  <a:lnTo>
                    <a:pt x="661009" y="143560"/>
                  </a:lnTo>
                  <a:lnTo>
                    <a:pt x="661009" y="59169"/>
                  </a:lnTo>
                  <a:lnTo>
                    <a:pt x="663569" y="46806"/>
                  </a:lnTo>
                  <a:lnTo>
                    <a:pt x="670544" y="36696"/>
                  </a:lnTo>
                  <a:lnTo>
                    <a:pt x="680876" y="29872"/>
                  </a:lnTo>
                  <a:lnTo>
                    <a:pt x="693508" y="27368"/>
                  </a:lnTo>
                  <a:lnTo>
                    <a:pt x="829418" y="27368"/>
                  </a:lnTo>
                  <a:lnTo>
                    <a:pt x="827273" y="24256"/>
                  </a:lnTo>
                  <a:lnTo>
                    <a:pt x="738378" y="24256"/>
                  </a:lnTo>
                  <a:lnTo>
                    <a:pt x="729413" y="15427"/>
                  </a:lnTo>
                  <a:lnTo>
                    <a:pt x="718753" y="8753"/>
                  </a:lnTo>
                  <a:lnTo>
                    <a:pt x="706669" y="4494"/>
                  </a:lnTo>
                  <a:lnTo>
                    <a:pt x="693508" y="2997"/>
                  </a:lnTo>
                  <a:close/>
                </a:path>
                <a:path w="1015365" h="208915">
                  <a:moveTo>
                    <a:pt x="783399" y="27368"/>
                  </a:moveTo>
                  <a:lnTo>
                    <a:pt x="693508" y="27368"/>
                  </a:lnTo>
                  <a:lnTo>
                    <a:pt x="706144" y="29872"/>
                  </a:lnTo>
                  <a:lnTo>
                    <a:pt x="716472" y="36696"/>
                  </a:lnTo>
                  <a:lnTo>
                    <a:pt x="723439" y="46806"/>
                  </a:lnTo>
                  <a:lnTo>
                    <a:pt x="725995" y="59169"/>
                  </a:lnTo>
                  <a:lnTo>
                    <a:pt x="725995" y="143560"/>
                  </a:lnTo>
                  <a:lnTo>
                    <a:pt x="731570" y="149034"/>
                  </a:lnTo>
                  <a:lnTo>
                    <a:pt x="745324" y="149034"/>
                  </a:lnTo>
                  <a:lnTo>
                    <a:pt x="750912" y="143560"/>
                  </a:lnTo>
                  <a:lnTo>
                    <a:pt x="750912" y="59169"/>
                  </a:lnTo>
                  <a:lnTo>
                    <a:pt x="753467" y="46806"/>
                  </a:lnTo>
                  <a:lnTo>
                    <a:pt x="760431" y="36696"/>
                  </a:lnTo>
                  <a:lnTo>
                    <a:pt x="770758" y="29872"/>
                  </a:lnTo>
                  <a:lnTo>
                    <a:pt x="783399" y="27368"/>
                  </a:lnTo>
                  <a:close/>
                </a:path>
                <a:path w="1015365" h="208915">
                  <a:moveTo>
                    <a:pt x="829418" y="27368"/>
                  </a:moveTo>
                  <a:lnTo>
                    <a:pt x="783399" y="27368"/>
                  </a:lnTo>
                  <a:lnTo>
                    <a:pt x="796037" y="29872"/>
                  </a:lnTo>
                  <a:lnTo>
                    <a:pt x="806369" y="36696"/>
                  </a:lnTo>
                  <a:lnTo>
                    <a:pt x="813340" y="46806"/>
                  </a:lnTo>
                  <a:lnTo>
                    <a:pt x="815898" y="59169"/>
                  </a:lnTo>
                  <a:lnTo>
                    <a:pt x="815898" y="143560"/>
                  </a:lnTo>
                  <a:lnTo>
                    <a:pt x="821474" y="149034"/>
                  </a:lnTo>
                  <a:lnTo>
                    <a:pt x="835228" y="149034"/>
                  </a:lnTo>
                  <a:lnTo>
                    <a:pt x="840803" y="143560"/>
                  </a:lnTo>
                  <a:lnTo>
                    <a:pt x="840803" y="59169"/>
                  </a:lnTo>
                  <a:lnTo>
                    <a:pt x="836286" y="37330"/>
                  </a:lnTo>
                  <a:lnTo>
                    <a:pt x="829418" y="27368"/>
                  </a:lnTo>
                  <a:close/>
                </a:path>
                <a:path w="1015365" h="208915">
                  <a:moveTo>
                    <a:pt x="783399" y="2997"/>
                  </a:moveTo>
                  <a:lnTo>
                    <a:pt x="770233" y="4494"/>
                  </a:lnTo>
                  <a:lnTo>
                    <a:pt x="758148" y="8753"/>
                  </a:lnTo>
                  <a:lnTo>
                    <a:pt x="747487" y="15427"/>
                  </a:lnTo>
                  <a:lnTo>
                    <a:pt x="738517" y="24256"/>
                  </a:lnTo>
                  <a:lnTo>
                    <a:pt x="827273" y="24256"/>
                  </a:lnTo>
                  <a:lnTo>
                    <a:pt x="823974" y="19472"/>
                  </a:lnTo>
                  <a:lnTo>
                    <a:pt x="805725" y="7419"/>
                  </a:lnTo>
                  <a:lnTo>
                    <a:pt x="783399" y="299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object 25">
              <a:extLst>
                <a:ext uri="{FF2B5EF4-FFF2-40B4-BE49-F238E27FC236}">
                  <a16:creationId xmlns:a16="http://schemas.microsoft.com/office/drawing/2014/main" id="{BBD8578D-5E3F-FF48-AEC3-38319D4EF6E1}"/>
                </a:ext>
              </a:extLst>
            </p:cNvPr>
            <p:cNvPicPr/>
            <p:nvPr/>
          </p:nvPicPr>
          <p:blipFill>
            <a:blip r:embed="rId3" cstate="print"/>
            <a:stretch>
              <a:fillRect/>
            </a:stretch>
          </p:blipFill>
          <p:spPr>
            <a:xfrm>
              <a:off x="13703822" y="599112"/>
              <a:ext cx="88658" cy="149250"/>
            </a:xfrm>
            <a:prstGeom prst="rect">
              <a:avLst/>
            </a:prstGeom>
          </p:spPr>
        </p:pic>
      </p:grpSp>
    </p:spTree>
    <p:extLst>
      <p:ext uri="{BB962C8B-B14F-4D97-AF65-F5344CB8AC3E}">
        <p14:creationId xmlns:p14="http://schemas.microsoft.com/office/powerpoint/2010/main" val="1712642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AAE5D8B24E8040B8E91550DEA0E86E" ma:contentTypeVersion="18" ma:contentTypeDescription="Create a new document." ma:contentTypeScope="" ma:versionID="23f29e5ae9bbd132c1beff8c05022db5">
  <xsd:schema xmlns:xsd="http://www.w3.org/2001/XMLSchema" xmlns:xs="http://www.w3.org/2001/XMLSchema" xmlns:p="http://schemas.microsoft.com/office/2006/metadata/properties" xmlns:ns2="692869b4-6956-4685-ad14-c997055b462b" xmlns:ns3="ab2e8c47-91d1-4bc1-8813-1b577f686e3e" targetNamespace="http://schemas.microsoft.com/office/2006/metadata/properties" ma:root="true" ma:fieldsID="9632984d3094f9834df9637b2becdd19" ns2:_="" ns3:_="">
    <xsd:import namespace="692869b4-6956-4685-ad14-c997055b462b"/>
    <xsd:import namespace="ab2e8c47-91d1-4bc1-8813-1b577f686e3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Date" minOccurs="0"/>
                <xsd:element ref="ns2:_Flow_SignoffStatu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869b4-6956-4685-ad14-c997055b4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fa414e6-5419-4903-8369-87c5d5d9531a"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Date" ma:index="19" nillable="true" ma:displayName="Date" ma:format="DateTime" ma:internalName="Date">
      <xsd:simpleType>
        <xsd:restriction base="dms:DateTime"/>
      </xsd:simpleType>
    </xsd:element>
    <xsd:element name="_Flow_SignoffStatus" ma:index="20" nillable="true" ma:displayName="Sign-off status" ma:internalName="Sign_x002d_off_x0020_status">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2e8c47-91d1-4bc1-8813-1b577f686e3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ccb1f8a-8709-4afd-b42f-39abe2b2aec5}" ma:internalName="TaxCatchAll" ma:showField="CatchAllData" ma:web="ab2e8c47-91d1-4bc1-8813-1b577f686e3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692869b4-6956-4685-ad14-c997055b462b" xsi:nil="true"/>
    <TaxCatchAll xmlns="ab2e8c47-91d1-4bc1-8813-1b577f686e3e" xsi:nil="true"/>
    <lcf76f155ced4ddcb4097134ff3c332f xmlns="692869b4-6956-4685-ad14-c997055b462b">
      <Terms xmlns="http://schemas.microsoft.com/office/infopath/2007/PartnerControls"/>
    </lcf76f155ced4ddcb4097134ff3c332f>
    <_Flow_SignoffStatus xmlns="692869b4-6956-4685-ad14-c997055b462b" xsi:nil="true"/>
  </documentManagement>
</p:properties>
</file>

<file path=customXml/itemProps1.xml><?xml version="1.0" encoding="utf-8"?>
<ds:datastoreItem xmlns:ds="http://schemas.openxmlformats.org/officeDocument/2006/customXml" ds:itemID="{01559DB4-2EF2-43F4-A11B-5E0FD2F76098}">
  <ds:schemaRefs>
    <ds:schemaRef ds:uri="http://schemas.microsoft.com/sharepoint/v3/contenttype/forms"/>
  </ds:schemaRefs>
</ds:datastoreItem>
</file>

<file path=customXml/itemProps2.xml><?xml version="1.0" encoding="utf-8"?>
<ds:datastoreItem xmlns:ds="http://schemas.openxmlformats.org/officeDocument/2006/customXml" ds:itemID="{21B0DD48-6E6D-4F03-B258-73E17EBC17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2869b4-6956-4685-ad14-c997055b462b"/>
    <ds:schemaRef ds:uri="ab2e8c47-91d1-4bc1-8813-1b577f686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8138A7-9F25-48E5-9549-B68F8ABB3B14}">
  <ds:schemaRefs>
    <ds:schemaRef ds:uri="ab2e8c47-91d1-4bc1-8813-1b577f686e3e"/>
    <ds:schemaRef ds:uri="http://schemas.microsoft.com/office/2006/documentManagement/types"/>
    <ds:schemaRef ds:uri="http://purl.org/dc/elements/1.1/"/>
    <ds:schemaRef ds:uri="692869b4-6956-4685-ad14-c997055b462b"/>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8323</TotalTime>
  <Words>2944</Words>
  <Application>Microsoft Office PowerPoint</Application>
  <PresentationFormat>Widescreen</PresentationFormat>
  <Paragraphs>265</Paragraphs>
  <Slides>49</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Calibri Light</vt:lpstr>
      <vt:lpstr>Courier New</vt:lpstr>
      <vt:lpstr>Google Sans</vt:lpstr>
      <vt:lpstr>Myriad Pro</vt:lpstr>
      <vt:lpstr>Open Sans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Eamon Riley</dc:creator>
  <cp:lastModifiedBy>Ben Willson</cp:lastModifiedBy>
  <cp:revision>81</cp:revision>
  <dcterms:created xsi:type="dcterms:W3CDTF">2023-02-08T17:18:39Z</dcterms:created>
  <dcterms:modified xsi:type="dcterms:W3CDTF">2024-01-29T19:34:07Z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inancing Entity">
    <vt:lpwstr/>
  </property>
  <property fmtid="{D5CDD505-2E9C-101B-9397-08002B2CF9AE}" pid="3" name="MediaServiceImageTags">
    <vt:lpwstr/>
  </property>
  <property fmtid="{D5CDD505-2E9C-101B-9397-08002B2CF9AE}" pid="4" name="Channel Partner">
    <vt:lpwstr/>
  </property>
  <property fmtid="{D5CDD505-2E9C-101B-9397-08002B2CF9AE}" pid="5" name="ContentTypeId">
    <vt:lpwstr>0x010100E1AAE5D8B24E8040B8E91550DEA0E86E</vt:lpwstr>
  </property>
</Properties>
</file>